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338" r:id="rId3"/>
    <p:sldId id="339" r:id="rId4"/>
    <p:sldId id="346" r:id="rId5"/>
    <p:sldId id="347" r:id="rId6"/>
    <p:sldId id="351" r:id="rId7"/>
    <p:sldId id="342" r:id="rId8"/>
    <p:sldId id="343" r:id="rId9"/>
    <p:sldId id="344" r:id="rId10"/>
    <p:sldId id="329" r:id="rId11"/>
    <p:sldId id="324" r:id="rId12"/>
    <p:sldId id="327" r:id="rId13"/>
    <p:sldId id="277" r:id="rId14"/>
    <p:sldId id="281" r:id="rId15"/>
    <p:sldId id="289" r:id="rId16"/>
    <p:sldId id="350" r:id="rId17"/>
    <p:sldId id="348" r:id="rId18"/>
    <p:sldId id="349" r:id="rId19"/>
    <p:sldId id="282" r:id="rId20"/>
    <p:sldId id="353" r:id="rId21"/>
    <p:sldId id="354" r:id="rId22"/>
    <p:sldId id="355" r:id="rId23"/>
    <p:sldId id="356" r:id="rId24"/>
    <p:sldId id="369" r:id="rId25"/>
    <p:sldId id="358" r:id="rId26"/>
    <p:sldId id="359" r:id="rId27"/>
    <p:sldId id="337" r:id="rId28"/>
    <p:sldId id="361" r:id="rId29"/>
    <p:sldId id="364" r:id="rId30"/>
    <p:sldId id="367" r:id="rId31"/>
    <p:sldId id="365" r:id="rId32"/>
    <p:sldId id="366" r:id="rId33"/>
    <p:sldId id="371" r:id="rId34"/>
    <p:sldId id="372" r:id="rId35"/>
    <p:sldId id="373" r:id="rId36"/>
    <p:sldId id="363" r:id="rId37"/>
    <p:sldId id="370" r:id="rId38"/>
    <p:sldId id="362" r:id="rId39"/>
    <p:sldId id="311" r:id="rId40"/>
    <p:sldId id="313" r:id="rId41"/>
    <p:sldId id="317" r:id="rId42"/>
    <p:sldId id="357" r:id="rId43"/>
    <p:sldId id="360" r:id="rId44"/>
  </p:sldIdLst>
  <p:sldSz cx="9144000" cy="6858000" type="screen4x3"/>
  <p:notesSz cx="6858000" cy="9144000"/>
  <p:defaultTextStyle>
    <a:defPPr>
      <a:defRPr lang="en-US"/>
    </a:defPPr>
    <a:lvl1pPr marL="0" algn="l" defTabSz="81594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7971" algn="l" defTabSz="81594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5942" algn="l" defTabSz="81594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3913" algn="l" defTabSz="81594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31884" algn="l" defTabSz="81594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39855" algn="l" defTabSz="81594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7827" algn="l" defTabSz="81594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55798" algn="l" defTabSz="81594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63769" algn="l" defTabSz="81594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723">
          <p15:clr>
            <a:srgbClr val="A4A3A4"/>
          </p15:clr>
        </p15:guide>
        <p15:guide id="2" pos="13723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959"/>
    <a:srgbClr val="665C95"/>
    <a:srgbClr val="E6E0EC"/>
    <a:srgbClr val="31364F"/>
    <a:srgbClr val="DCD7E3"/>
    <a:srgbClr val="25283E"/>
    <a:srgbClr val="FF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76980" autoAdjust="0"/>
  </p:normalViewPr>
  <p:slideViewPr>
    <p:cSldViewPr snapToGrid="0">
      <p:cViewPr>
        <p:scale>
          <a:sx n="60" d="100"/>
          <a:sy n="60" d="100"/>
        </p:scale>
        <p:origin x="1560" y="396"/>
      </p:cViewPr>
      <p:guideLst>
        <p:guide orient="horz" pos="13723"/>
        <p:guide pos="13723"/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3459B-436D-0B40-981C-B120AA90228C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3BABE-D07F-D540-B190-879447E24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61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4935" rtl="0" eaLnBrk="1" latinLnBrk="0" hangingPunct="1">
      <a:defRPr sz="200" kern="1200">
        <a:solidFill>
          <a:schemeClr val="tx1"/>
        </a:solidFill>
        <a:latin typeface="+mn-lt"/>
        <a:ea typeface="+mn-ea"/>
        <a:cs typeface="+mn-cs"/>
      </a:defRPr>
    </a:lvl1pPr>
    <a:lvl2pPr marL="74935" algn="l" defTabSz="74935" rtl="0" eaLnBrk="1" latinLnBrk="0" hangingPunct="1">
      <a:defRPr sz="200" kern="1200">
        <a:solidFill>
          <a:schemeClr val="tx1"/>
        </a:solidFill>
        <a:latin typeface="+mn-lt"/>
        <a:ea typeface="+mn-ea"/>
        <a:cs typeface="+mn-cs"/>
      </a:defRPr>
    </a:lvl2pPr>
    <a:lvl3pPr marL="149870" algn="l" defTabSz="74935" rtl="0" eaLnBrk="1" latinLnBrk="0" hangingPunct="1">
      <a:defRPr sz="200" kern="1200">
        <a:solidFill>
          <a:schemeClr val="tx1"/>
        </a:solidFill>
        <a:latin typeface="+mn-lt"/>
        <a:ea typeface="+mn-ea"/>
        <a:cs typeface="+mn-cs"/>
      </a:defRPr>
    </a:lvl3pPr>
    <a:lvl4pPr marL="224805" algn="l" defTabSz="74935" rtl="0" eaLnBrk="1" latinLnBrk="0" hangingPunct="1">
      <a:defRPr sz="200" kern="1200">
        <a:solidFill>
          <a:schemeClr val="tx1"/>
        </a:solidFill>
        <a:latin typeface="+mn-lt"/>
        <a:ea typeface="+mn-ea"/>
        <a:cs typeface="+mn-cs"/>
      </a:defRPr>
    </a:lvl4pPr>
    <a:lvl5pPr marL="299740" algn="l" defTabSz="74935" rtl="0" eaLnBrk="1" latinLnBrk="0" hangingPunct="1">
      <a:defRPr sz="200" kern="1200">
        <a:solidFill>
          <a:schemeClr val="tx1"/>
        </a:solidFill>
        <a:latin typeface="+mn-lt"/>
        <a:ea typeface="+mn-ea"/>
        <a:cs typeface="+mn-cs"/>
      </a:defRPr>
    </a:lvl5pPr>
    <a:lvl6pPr marL="374675" algn="l" defTabSz="74935" rtl="0" eaLnBrk="1" latinLnBrk="0" hangingPunct="1">
      <a:defRPr sz="200" kern="1200">
        <a:solidFill>
          <a:schemeClr val="tx1"/>
        </a:solidFill>
        <a:latin typeface="+mn-lt"/>
        <a:ea typeface="+mn-ea"/>
        <a:cs typeface="+mn-cs"/>
      </a:defRPr>
    </a:lvl6pPr>
    <a:lvl7pPr marL="449610" algn="l" defTabSz="74935" rtl="0" eaLnBrk="1" latinLnBrk="0" hangingPunct="1">
      <a:defRPr sz="200" kern="1200">
        <a:solidFill>
          <a:schemeClr val="tx1"/>
        </a:solidFill>
        <a:latin typeface="+mn-lt"/>
        <a:ea typeface="+mn-ea"/>
        <a:cs typeface="+mn-cs"/>
      </a:defRPr>
    </a:lvl7pPr>
    <a:lvl8pPr marL="524546" algn="l" defTabSz="74935" rtl="0" eaLnBrk="1" latinLnBrk="0" hangingPunct="1">
      <a:defRPr sz="200" kern="1200">
        <a:solidFill>
          <a:schemeClr val="tx1"/>
        </a:solidFill>
        <a:latin typeface="+mn-lt"/>
        <a:ea typeface="+mn-ea"/>
        <a:cs typeface="+mn-cs"/>
      </a:defRPr>
    </a:lvl8pPr>
    <a:lvl9pPr marL="599481" algn="l" defTabSz="74935" rtl="0" eaLnBrk="1" latinLnBrk="0" hangingPunct="1">
      <a:defRPr sz="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69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Arrow for direct and indirect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73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Arrow for direct and indirect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8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of Coursework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19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of Coursework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05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of Coursework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24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of Coursework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21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of Coursework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77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of Coursework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3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20 studies (n = 1228) with data that could be included in meta-analysis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13 treatments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59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84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of Coursework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44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94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of Coursework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0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of Coursework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56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of Coursework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93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of Coursework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16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Arrow for direct and indirect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45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Arrow for direct and indirect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16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Arrow for direct and indirect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2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8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0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8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6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4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2017-12-08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988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2017-12-08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226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2017-12-08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0149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2017-12-08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9745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80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60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40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320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4010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481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561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641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2017-12-08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5264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2017-12-08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383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639763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022" indent="0">
              <a:buNone/>
              <a:defRPr sz="1800" b="1"/>
            </a:lvl2pPr>
            <a:lvl3pPr marL="816043" indent="0">
              <a:buNone/>
              <a:defRPr sz="1600" b="1"/>
            </a:lvl3pPr>
            <a:lvl4pPr marL="1224065" indent="0">
              <a:buNone/>
              <a:defRPr sz="1400" b="1"/>
            </a:lvl4pPr>
            <a:lvl5pPr marL="1632086" indent="0">
              <a:buNone/>
              <a:defRPr sz="1400" b="1"/>
            </a:lvl5pPr>
            <a:lvl6pPr marL="2040108" indent="0">
              <a:buNone/>
              <a:defRPr sz="1400" b="1"/>
            </a:lvl6pPr>
            <a:lvl7pPr marL="2448129" indent="0">
              <a:buNone/>
              <a:defRPr sz="1400" b="1"/>
            </a:lvl7pPr>
            <a:lvl8pPr marL="2856151" indent="0">
              <a:buNone/>
              <a:defRPr sz="1400" b="1"/>
            </a:lvl8pPr>
            <a:lvl9pPr marL="3264172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2"/>
            <a:ext cx="4041775" cy="639763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022" indent="0">
              <a:buNone/>
              <a:defRPr sz="1800" b="1"/>
            </a:lvl2pPr>
            <a:lvl3pPr marL="816043" indent="0">
              <a:buNone/>
              <a:defRPr sz="1600" b="1"/>
            </a:lvl3pPr>
            <a:lvl4pPr marL="1224065" indent="0">
              <a:buNone/>
              <a:defRPr sz="1400" b="1"/>
            </a:lvl4pPr>
            <a:lvl5pPr marL="1632086" indent="0">
              <a:buNone/>
              <a:defRPr sz="1400" b="1"/>
            </a:lvl5pPr>
            <a:lvl6pPr marL="2040108" indent="0">
              <a:buNone/>
              <a:defRPr sz="1400" b="1"/>
            </a:lvl6pPr>
            <a:lvl7pPr marL="2448129" indent="0">
              <a:buNone/>
              <a:defRPr sz="1400" b="1"/>
            </a:lvl7pPr>
            <a:lvl8pPr marL="2856151" indent="0">
              <a:buNone/>
              <a:defRPr sz="1400" b="1"/>
            </a:lvl8pPr>
            <a:lvl9pPr marL="3264172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2017-12-08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8802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2017-12-08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9573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2017-12-08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6722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49"/>
            <a:ext cx="3008313" cy="1162051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200"/>
            </a:lvl1pPr>
            <a:lvl2pPr marL="408022" indent="0">
              <a:buNone/>
              <a:defRPr sz="1100"/>
            </a:lvl2pPr>
            <a:lvl3pPr marL="816043" indent="0">
              <a:buNone/>
              <a:defRPr sz="900"/>
            </a:lvl3pPr>
            <a:lvl4pPr marL="1224065" indent="0">
              <a:buNone/>
              <a:defRPr sz="800"/>
            </a:lvl4pPr>
            <a:lvl5pPr marL="1632086" indent="0">
              <a:buNone/>
              <a:defRPr sz="800"/>
            </a:lvl5pPr>
            <a:lvl6pPr marL="2040108" indent="0">
              <a:buNone/>
              <a:defRPr sz="800"/>
            </a:lvl6pPr>
            <a:lvl7pPr marL="2448129" indent="0">
              <a:buNone/>
              <a:defRPr sz="800"/>
            </a:lvl7pPr>
            <a:lvl8pPr marL="2856151" indent="0">
              <a:buNone/>
              <a:defRPr sz="800"/>
            </a:lvl8pPr>
            <a:lvl9pPr marL="326417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2017-12-08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7742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7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900"/>
            </a:lvl1pPr>
            <a:lvl2pPr marL="408022" indent="0">
              <a:buNone/>
              <a:defRPr sz="2500"/>
            </a:lvl2pPr>
            <a:lvl3pPr marL="816043" indent="0">
              <a:buNone/>
              <a:defRPr sz="2100"/>
            </a:lvl3pPr>
            <a:lvl4pPr marL="1224065" indent="0">
              <a:buNone/>
              <a:defRPr sz="1800"/>
            </a:lvl4pPr>
            <a:lvl5pPr marL="1632086" indent="0">
              <a:buNone/>
              <a:defRPr sz="1800"/>
            </a:lvl5pPr>
            <a:lvl6pPr marL="2040108" indent="0">
              <a:buNone/>
              <a:defRPr sz="1800"/>
            </a:lvl6pPr>
            <a:lvl7pPr marL="2448129" indent="0">
              <a:buNone/>
              <a:defRPr sz="1800"/>
            </a:lvl7pPr>
            <a:lvl8pPr marL="2856151" indent="0">
              <a:buNone/>
              <a:defRPr sz="1800"/>
            </a:lvl8pPr>
            <a:lvl9pPr marL="3264172" indent="0">
              <a:buNone/>
              <a:defRPr sz="18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1"/>
          </a:xfrm>
        </p:spPr>
        <p:txBody>
          <a:bodyPr/>
          <a:lstStyle>
            <a:lvl1pPr marL="0" indent="0">
              <a:buNone/>
              <a:defRPr sz="1200"/>
            </a:lvl1pPr>
            <a:lvl2pPr marL="408022" indent="0">
              <a:buNone/>
              <a:defRPr sz="1100"/>
            </a:lvl2pPr>
            <a:lvl3pPr marL="816043" indent="0">
              <a:buNone/>
              <a:defRPr sz="900"/>
            </a:lvl3pPr>
            <a:lvl4pPr marL="1224065" indent="0">
              <a:buNone/>
              <a:defRPr sz="800"/>
            </a:lvl4pPr>
            <a:lvl5pPr marL="1632086" indent="0">
              <a:buNone/>
              <a:defRPr sz="800"/>
            </a:lvl5pPr>
            <a:lvl6pPr marL="2040108" indent="0">
              <a:buNone/>
              <a:defRPr sz="800"/>
            </a:lvl6pPr>
            <a:lvl7pPr marL="2448129" indent="0">
              <a:buNone/>
              <a:defRPr sz="800"/>
            </a:lvl7pPr>
            <a:lvl8pPr marL="2856151" indent="0">
              <a:buNone/>
              <a:defRPr sz="800"/>
            </a:lvl8pPr>
            <a:lvl9pPr marL="326417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2017-12-08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7971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81604" tIns="40802" rIns="81604" bIns="4080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81604" tIns="40802" rIns="81604" bIns="40802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12F78-0A6E-4406-962E-3996E8E02099}" type="datetimeFigureOut">
              <a:rPr lang="en-CA" smtClean="0"/>
              <a:t>2017-12-08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81604" tIns="40802" rIns="81604" bIns="40802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81604" tIns="40802" rIns="81604" bIns="40802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9" y="5952181"/>
            <a:ext cx="91440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43257" y="6298949"/>
            <a:ext cx="2353086" cy="259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75411" y="6313885"/>
            <a:ext cx="767544" cy="2450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93155" y="6311473"/>
            <a:ext cx="493750" cy="2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96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8022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6016" indent="-306016" algn="l" defTabSz="408022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3035" indent="-255013" algn="l" defTabSz="408022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054" indent="-204011" algn="l" defTabSz="408022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28075" indent="-204011" algn="l" defTabSz="408022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097" indent="-204011" algn="l" defTabSz="408022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118" indent="-204011" algn="l" defTabSz="40802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140" indent="-204011" algn="l" defTabSz="40802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0161" indent="-204011" algn="l" defTabSz="40802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8183" indent="-204011" algn="l" defTabSz="40802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802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022" algn="l" defTabSz="40802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043" algn="l" defTabSz="40802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065" algn="l" defTabSz="40802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086" algn="l" defTabSz="40802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108" algn="l" defTabSz="40802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129" algn="l" defTabSz="40802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151" algn="l" defTabSz="40802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4172" algn="l" defTabSz="40802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319-21416-0" TargetMode="External"/><Relationship Id="rId2" Type="http://schemas.openxmlformats.org/officeDocument/2006/relationships/hyperlink" Target="https://doi.org/10.1002/9780470743386.fmatter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101174"/>
            <a:ext cx="9144000" cy="1145188"/>
          </a:xfrm>
          <a:prstGeom prst="rect">
            <a:avLst/>
          </a:prstGeom>
          <a:solidFill>
            <a:srgbClr val="665C95">
              <a:alpha val="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ounded Rectangle 50"/>
          <p:cNvSpPr/>
          <p:nvPr/>
        </p:nvSpPr>
        <p:spPr>
          <a:xfrm>
            <a:off x="3121082" y="6104129"/>
            <a:ext cx="1556714" cy="64611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4987" tIns="7494" rIns="14987" bIns="7494" rtlCol="0" anchor="ctr"/>
          <a:lstStyle/>
          <a:p>
            <a:r>
              <a:rPr lang="en-CA" sz="600" dirty="0">
                <a:latin typeface="Helvetica Light"/>
                <a:cs typeface="Helvetica Light"/>
              </a:rPr>
              <a:t>Contact Information:</a:t>
            </a:r>
          </a:p>
          <a:p>
            <a:pPr>
              <a:spcAft>
                <a:spcPts val="197"/>
              </a:spcAft>
            </a:pPr>
            <a:r>
              <a:rPr lang="en-CA" sz="600" dirty="0" err="1">
                <a:latin typeface="Helvetica Light"/>
                <a:cs typeface="Helvetica Light"/>
              </a:rPr>
              <a:t>Tim.disher@dal.ca</a:t>
            </a:r>
            <a:endParaRPr lang="en-CA" sz="600" dirty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31428" y="5854753"/>
            <a:ext cx="30267" cy="261356"/>
          </a:xfrm>
          <a:prstGeom prst="rect">
            <a:avLst/>
          </a:prstGeom>
          <a:noFill/>
        </p:spPr>
        <p:txBody>
          <a:bodyPr wrap="none" lIns="14987" tIns="7494" rIns="14987" bIns="7494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-700300" y="5709705"/>
            <a:ext cx="30267" cy="261356"/>
          </a:xfrm>
          <a:prstGeom prst="rect">
            <a:avLst/>
          </a:prstGeom>
          <a:noFill/>
        </p:spPr>
        <p:txBody>
          <a:bodyPr wrap="none" lIns="14987" tIns="7494" rIns="14987" bIns="7494" rtlCol="0">
            <a:spAutoFit/>
          </a:bodyPr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1929191"/>
            <a:ext cx="7772400" cy="1470025"/>
          </a:xfrm>
        </p:spPr>
        <p:txBody>
          <a:bodyPr>
            <a:noAutofit/>
          </a:bodyPr>
          <a:lstStyle/>
          <a:p>
            <a:pPr algn="l"/>
            <a:r>
              <a:rPr lang="en-CA" sz="3200" dirty="0" smtClean="0">
                <a:solidFill>
                  <a:srgbClr val="665C95"/>
                </a:solidFill>
                <a:latin typeface="Raleway"/>
                <a:cs typeface="Raleway"/>
              </a:rPr>
              <a:t>A network meta-analysis of interventions for retinopathy of prematurity</a:t>
            </a:r>
            <a:endParaRPr lang="en-US" sz="2400" dirty="0">
              <a:solidFill>
                <a:srgbClr val="665C95"/>
              </a:solidFill>
              <a:latin typeface="Raleway"/>
              <a:cs typeface="Raleway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53344" y="3246362"/>
            <a:ext cx="7704856" cy="920415"/>
          </a:xfrm>
        </p:spPr>
        <p:txBody>
          <a:bodyPr>
            <a:normAutofit/>
          </a:bodyPr>
          <a:lstStyle/>
          <a:p>
            <a:pPr algn="l"/>
            <a:r>
              <a:rPr lang="en-CA" sz="1800" dirty="0">
                <a:solidFill>
                  <a:srgbClr val="595959"/>
                </a:solidFill>
                <a:latin typeface="Raleway"/>
                <a:cs typeface="Raleway"/>
              </a:rPr>
              <a:t>Tim Disher, BScN, RN, PhD Student</a:t>
            </a:r>
          </a:p>
          <a:p>
            <a:pPr algn="l"/>
            <a:r>
              <a:rPr lang="en-CA" sz="1800" dirty="0">
                <a:solidFill>
                  <a:srgbClr val="595959"/>
                </a:solidFill>
                <a:latin typeface="Raleway"/>
              </a:rPr>
              <a:t>Co-Supervisors: Dr. Marsha Campbell-Yeo, Dr. Ruth Martin-</a:t>
            </a:r>
            <a:r>
              <a:rPr lang="en-CA" sz="1800" dirty="0" err="1">
                <a:solidFill>
                  <a:srgbClr val="595959"/>
                </a:solidFill>
                <a:latin typeface="Raleway"/>
              </a:rPr>
              <a:t>Misener</a:t>
            </a:r>
            <a:endParaRPr lang="en-US" sz="1800" dirty="0">
              <a:solidFill>
                <a:srgbClr val="59595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7"/>
    </mc:Choice>
    <mc:Fallback xmlns="">
      <p:transition spd="slow" advTm="284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DIRECT AND INDIRECT EVIDENCE</a:t>
            </a:r>
          </a:p>
        </p:txBody>
      </p:sp>
      <p:sp>
        <p:nvSpPr>
          <p:cNvPr id="6" name="Drops">
            <a:extLst>
              <a:ext uri="{FF2B5EF4-FFF2-40B4-BE49-F238E27FC236}">
                <a16:creationId xmlns:a16="http://schemas.microsoft.com/office/drawing/2014/main" xmlns="" id="{F4BBD768-92DA-4866-9A05-9D09023FCB3D}"/>
              </a:ext>
            </a:extLst>
          </p:cNvPr>
          <p:cNvSpPr/>
          <p:nvPr/>
        </p:nvSpPr>
        <p:spPr>
          <a:xfrm>
            <a:off x="2600795" y="2773710"/>
            <a:ext cx="889000" cy="901700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weet">
            <a:extLst>
              <a:ext uri="{FF2B5EF4-FFF2-40B4-BE49-F238E27FC236}">
                <a16:creationId xmlns:a16="http://schemas.microsoft.com/office/drawing/2014/main" xmlns="" id="{59C715BC-96C8-4440-AD83-C12955746FC5}"/>
              </a:ext>
            </a:extLst>
          </p:cNvPr>
          <p:cNvSpPr/>
          <p:nvPr/>
        </p:nvSpPr>
        <p:spPr>
          <a:xfrm>
            <a:off x="5070523" y="4135688"/>
            <a:ext cx="1257236" cy="1282636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Paracetamol">
            <a:extLst>
              <a:ext uri="{FF2B5EF4-FFF2-40B4-BE49-F238E27FC236}">
                <a16:creationId xmlns:a16="http://schemas.microsoft.com/office/drawing/2014/main" xmlns="" id="{7EFEF778-18CD-47EB-B707-9768991EFFD0}"/>
              </a:ext>
            </a:extLst>
          </p:cNvPr>
          <p:cNvSpPr/>
          <p:nvPr/>
        </p:nvSpPr>
        <p:spPr>
          <a:xfrm>
            <a:off x="5254640" y="1459131"/>
            <a:ext cx="889000" cy="904875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22B5678A-8486-46A0-9CEA-720940073CD9}"/>
              </a:ext>
            </a:extLst>
          </p:cNvPr>
          <p:cNvCxnSpPr>
            <a:cxnSpLocks/>
            <a:stCxn id="6" idx="5"/>
            <a:endCxn id="7" idx="2"/>
          </p:cNvCxnSpPr>
          <p:nvPr/>
        </p:nvCxnSpPr>
        <p:spPr>
          <a:xfrm>
            <a:off x="3359604" y="3543359"/>
            <a:ext cx="1710919" cy="1233647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D89A1BAB-4906-4E00-B6DA-573032032672}"/>
              </a:ext>
            </a:extLst>
          </p:cNvPr>
          <p:cNvCxnSpPr>
            <a:stCxn id="7" idx="0"/>
            <a:endCxn id="8" idx="4"/>
          </p:cNvCxnSpPr>
          <p:nvPr/>
        </p:nvCxnSpPr>
        <p:spPr>
          <a:xfrm flipH="1" flipV="1">
            <a:off x="5699140" y="2364006"/>
            <a:ext cx="1" cy="1771682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29383" y="3443041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Breastfeeding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59663" y="1526554"/>
            <a:ext cx="125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Skin to Skin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35135" y="5076518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Sugar water</a:t>
            </a:r>
          </a:p>
        </p:txBody>
      </p:sp>
      <p:sp>
        <p:nvSpPr>
          <p:cNvPr id="5" name="Parallelogram 4"/>
          <p:cNvSpPr/>
          <p:nvPr/>
        </p:nvSpPr>
        <p:spPr>
          <a:xfrm rot="10800000" flipV="1">
            <a:off x="632296" y="3916749"/>
            <a:ext cx="4171089" cy="681546"/>
          </a:xfrm>
          <a:prstGeom prst="parallelogram">
            <a:avLst>
              <a:gd name="adj" fmla="val 139241"/>
            </a:avLst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rgbClr val="595959"/>
                </a:solidFill>
                <a:latin typeface="Raleway"/>
              </a:rPr>
              <a:t>DIRECT EVIDENCE</a:t>
            </a:r>
            <a:endParaRPr lang="en-CA" dirty="0">
              <a:solidFill>
                <a:srgbClr val="595959"/>
              </a:solidFill>
              <a:latin typeface="Raleway"/>
            </a:endParaRPr>
          </a:p>
        </p:txBody>
      </p:sp>
      <p:cxnSp>
        <p:nvCxnSpPr>
          <p:cNvPr id="16" name="Straight Arrow Connector 15">
            <a:extLst/>
          </p:cNvPr>
          <p:cNvCxnSpPr>
            <a:cxnSpLocks/>
          </p:cNvCxnSpPr>
          <p:nvPr/>
        </p:nvCxnSpPr>
        <p:spPr>
          <a:xfrm flipV="1">
            <a:off x="3359604" y="1911569"/>
            <a:ext cx="1895036" cy="994192"/>
          </a:xfrm>
          <a:prstGeom prst="straightConnector1">
            <a:avLst/>
          </a:prstGeom>
          <a:ln w="12700">
            <a:solidFill>
              <a:srgbClr val="31364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0"/>
            <a:ext cx="9136356" cy="27464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NMA PRIMER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1182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DIRECT AND INDIRECT EVIDENCE</a:t>
            </a:r>
          </a:p>
        </p:txBody>
      </p:sp>
      <p:sp>
        <p:nvSpPr>
          <p:cNvPr id="6" name="Drops">
            <a:extLst>
              <a:ext uri="{FF2B5EF4-FFF2-40B4-BE49-F238E27FC236}">
                <a16:creationId xmlns:a16="http://schemas.microsoft.com/office/drawing/2014/main" xmlns="" id="{F4BBD768-92DA-4866-9A05-9D09023FCB3D}"/>
              </a:ext>
            </a:extLst>
          </p:cNvPr>
          <p:cNvSpPr/>
          <p:nvPr/>
        </p:nvSpPr>
        <p:spPr>
          <a:xfrm>
            <a:off x="2600795" y="2773710"/>
            <a:ext cx="889000" cy="901700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weet">
            <a:extLst>
              <a:ext uri="{FF2B5EF4-FFF2-40B4-BE49-F238E27FC236}">
                <a16:creationId xmlns:a16="http://schemas.microsoft.com/office/drawing/2014/main" xmlns="" id="{59C715BC-96C8-4440-AD83-C12955746FC5}"/>
              </a:ext>
            </a:extLst>
          </p:cNvPr>
          <p:cNvSpPr/>
          <p:nvPr/>
        </p:nvSpPr>
        <p:spPr>
          <a:xfrm>
            <a:off x="5070523" y="4135688"/>
            <a:ext cx="1257236" cy="1282636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Paracetamol">
            <a:extLst>
              <a:ext uri="{FF2B5EF4-FFF2-40B4-BE49-F238E27FC236}">
                <a16:creationId xmlns:a16="http://schemas.microsoft.com/office/drawing/2014/main" xmlns="" id="{7EFEF778-18CD-47EB-B707-9768991EFFD0}"/>
              </a:ext>
            </a:extLst>
          </p:cNvPr>
          <p:cNvSpPr/>
          <p:nvPr/>
        </p:nvSpPr>
        <p:spPr>
          <a:xfrm>
            <a:off x="5254640" y="1459131"/>
            <a:ext cx="889000" cy="904875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22B5678A-8486-46A0-9CEA-720940073CD9}"/>
              </a:ext>
            </a:extLst>
          </p:cNvPr>
          <p:cNvCxnSpPr>
            <a:cxnSpLocks/>
            <a:stCxn id="6" idx="5"/>
            <a:endCxn id="7" idx="2"/>
          </p:cNvCxnSpPr>
          <p:nvPr/>
        </p:nvCxnSpPr>
        <p:spPr>
          <a:xfrm>
            <a:off x="3359604" y="3543359"/>
            <a:ext cx="1710919" cy="1233647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D89A1BAB-4906-4E00-B6DA-573032032672}"/>
              </a:ext>
            </a:extLst>
          </p:cNvPr>
          <p:cNvCxnSpPr>
            <a:stCxn id="7" idx="0"/>
            <a:endCxn id="8" idx="4"/>
          </p:cNvCxnSpPr>
          <p:nvPr/>
        </p:nvCxnSpPr>
        <p:spPr>
          <a:xfrm flipH="1" flipV="1">
            <a:off x="5699140" y="2364006"/>
            <a:ext cx="1" cy="1771682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29383" y="3443041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Breastfeeding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59663" y="1526554"/>
            <a:ext cx="125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Skin to Skin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35135" y="5076518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Sugar water</a:t>
            </a:r>
          </a:p>
        </p:txBody>
      </p:sp>
      <p:cxnSp>
        <p:nvCxnSpPr>
          <p:cNvPr id="14" name="Straight Arrow Connector 13">
            <a:extLst/>
          </p:cNvPr>
          <p:cNvCxnSpPr>
            <a:cxnSpLocks/>
            <a:stCxn id="6" idx="7"/>
            <a:endCxn id="8" idx="2"/>
          </p:cNvCxnSpPr>
          <p:nvPr/>
        </p:nvCxnSpPr>
        <p:spPr>
          <a:xfrm flipV="1">
            <a:off x="3359604" y="1911569"/>
            <a:ext cx="1895036" cy="994192"/>
          </a:xfrm>
          <a:prstGeom prst="straightConnector1">
            <a:avLst/>
          </a:prstGeom>
          <a:ln w="12700">
            <a:solidFill>
              <a:srgbClr val="31364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arallelogram 4"/>
          <p:cNvSpPr/>
          <p:nvPr/>
        </p:nvSpPr>
        <p:spPr>
          <a:xfrm rot="10800000" flipV="1">
            <a:off x="632296" y="3916749"/>
            <a:ext cx="4171089" cy="681546"/>
          </a:xfrm>
          <a:prstGeom prst="parallelogram">
            <a:avLst>
              <a:gd name="adj" fmla="val 139241"/>
            </a:avLst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rgbClr val="595959"/>
                </a:solidFill>
                <a:latin typeface="Raleway"/>
              </a:rPr>
              <a:t>DIRECT EVIDENCE</a:t>
            </a:r>
            <a:endParaRPr lang="en-CA" dirty="0">
              <a:solidFill>
                <a:srgbClr val="595959"/>
              </a:solidFill>
              <a:latin typeface="Raleway"/>
            </a:endParaRPr>
          </a:p>
        </p:txBody>
      </p:sp>
      <p:sp>
        <p:nvSpPr>
          <p:cNvPr id="15" name="Parallelogram 14"/>
          <p:cNvSpPr/>
          <p:nvPr/>
        </p:nvSpPr>
        <p:spPr>
          <a:xfrm>
            <a:off x="126458" y="2016693"/>
            <a:ext cx="4924607" cy="641103"/>
          </a:xfrm>
          <a:prstGeom prst="parallelogram">
            <a:avLst>
              <a:gd name="adj" fmla="val 191418"/>
            </a:avLst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CA" sz="2400" dirty="0">
                <a:solidFill>
                  <a:srgbClr val="595959"/>
                </a:solidFill>
                <a:latin typeface="Raleway"/>
              </a:rPr>
              <a:t>INDIRECT EVIDENCE</a:t>
            </a:r>
            <a:endParaRPr lang="en-CA" dirty="0">
              <a:solidFill>
                <a:srgbClr val="595959"/>
              </a:solidFill>
              <a:latin typeface="Raleway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36356" cy="27464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NMA PRIMER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6149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DIRECT AND INDIRECT EVIDENCE</a:t>
            </a:r>
          </a:p>
        </p:txBody>
      </p:sp>
      <p:sp>
        <p:nvSpPr>
          <p:cNvPr id="6" name="Drops">
            <a:extLst>
              <a:ext uri="{FF2B5EF4-FFF2-40B4-BE49-F238E27FC236}">
                <a16:creationId xmlns:a16="http://schemas.microsoft.com/office/drawing/2014/main" xmlns="" id="{F4BBD768-92DA-4866-9A05-9D09023FCB3D}"/>
              </a:ext>
            </a:extLst>
          </p:cNvPr>
          <p:cNvSpPr/>
          <p:nvPr/>
        </p:nvSpPr>
        <p:spPr>
          <a:xfrm>
            <a:off x="2600795" y="2773710"/>
            <a:ext cx="889000" cy="901700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weet">
            <a:extLst>
              <a:ext uri="{FF2B5EF4-FFF2-40B4-BE49-F238E27FC236}">
                <a16:creationId xmlns:a16="http://schemas.microsoft.com/office/drawing/2014/main" xmlns="" id="{59C715BC-96C8-4440-AD83-C12955746FC5}"/>
              </a:ext>
            </a:extLst>
          </p:cNvPr>
          <p:cNvSpPr/>
          <p:nvPr/>
        </p:nvSpPr>
        <p:spPr>
          <a:xfrm>
            <a:off x="5070523" y="4135688"/>
            <a:ext cx="1257236" cy="1282636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Paracetamol">
            <a:extLst>
              <a:ext uri="{FF2B5EF4-FFF2-40B4-BE49-F238E27FC236}">
                <a16:creationId xmlns:a16="http://schemas.microsoft.com/office/drawing/2014/main" xmlns="" id="{7EFEF778-18CD-47EB-B707-9768991EFFD0}"/>
              </a:ext>
            </a:extLst>
          </p:cNvPr>
          <p:cNvSpPr/>
          <p:nvPr/>
        </p:nvSpPr>
        <p:spPr>
          <a:xfrm>
            <a:off x="5254640" y="1459131"/>
            <a:ext cx="889000" cy="904875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22B5678A-8486-46A0-9CEA-720940073CD9}"/>
              </a:ext>
            </a:extLst>
          </p:cNvPr>
          <p:cNvCxnSpPr>
            <a:cxnSpLocks/>
            <a:stCxn id="6" idx="5"/>
            <a:endCxn id="7" idx="2"/>
          </p:cNvCxnSpPr>
          <p:nvPr/>
        </p:nvCxnSpPr>
        <p:spPr>
          <a:xfrm>
            <a:off x="3359604" y="3543359"/>
            <a:ext cx="1710919" cy="1233647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D89A1BAB-4906-4E00-B6DA-573032032672}"/>
              </a:ext>
            </a:extLst>
          </p:cNvPr>
          <p:cNvCxnSpPr>
            <a:stCxn id="7" idx="0"/>
            <a:endCxn id="8" idx="4"/>
          </p:cNvCxnSpPr>
          <p:nvPr/>
        </p:nvCxnSpPr>
        <p:spPr>
          <a:xfrm flipH="1" flipV="1">
            <a:off x="5699140" y="2364006"/>
            <a:ext cx="1" cy="1771682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29383" y="3443041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Breastfeeding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59663" y="1526554"/>
            <a:ext cx="125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Skin to Skin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35135" y="5076518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Sugar water</a:t>
            </a:r>
          </a:p>
        </p:txBody>
      </p:sp>
      <p:cxnSp>
        <p:nvCxnSpPr>
          <p:cNvPr id="14" name="Straight Arrow Connector 13">
            <a:extLst/>
          </p:cNvPr>
          <p:cNvCxnSpPr>
            <a:cxnSpLocks/>
            <a:stCxn id="6" idx="7"/>
            <a:endCxn id="8" idx="2"/>
          </p:cNvCxnSpPr>
          <p:nvPr/>
        </p:nvCxnSpPr>
        <p:spPr>
          <a:xfrm flipV="1">
            <a:off x="3359604" y="1911569"/>
            <a:ext cx="1895036" cy="994192"/>
          </a:xfrm>
          <a:prstGeom prst="straightConnector1">
            <a:avLst/>
          </a:prstGeom>
          <a:ln w="12700">
            <a:solidFill>
              <a:srgbClr val="31364F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arallelogram 4"/>
          <p:cNvSpPr/>
          <p:nvPr/>
        </p:nvSpPr>
        <p:spPr>
          <a:xfrm rot="10800000" flipV="1">
            <a:off x="632296" y="3916749"/>
            <a:ext cx="4171089" cy="681546"/>
          </a:xfrm>
          <a:prstGeom prst="parallelogram">
            <a:avLst>
              <a:gd name="adj" fmla="val 139241"/>
            </a:avLst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rgbClr val="595959"/>
                </a:solidFill>
                <a:latin typeface="Raleway"/>
              </a:rPr>
              <a:t>DIRECT EVIDENCE</a:t>
            </a:r>
            <a:endParaRPr lang="en-CA" dirty="0">
              <a:solidFill>
                <a:srgbClr val="595959"/>
              </a:solidFill>
              <a:latin typeface="Raleway"/>
            </a:endParaRPr>
          </a:p>
        </p:txBody>
      </p:sp>
      <p:sp>
        <p:nvSpPr>
          <p:cNvPr id="15" name="Parallelogram 14"/>
          <p:cNvSpPr/>
          <p:nvPr/>
        </p:nvSpPr>
        <p:spPr>
          <a:xfrm>
            <a:off x="126458" y="2016693"/>
            <a:ext cx="4924607" cy="641103"/>
          </a:xfrm>
          <a:prstGeom prst="parallelogram">
            <a:avLst>
              <a:gd name="adj" fmla="val 191418"/>
            </a:avLst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CA" sz="2400" dirty="0">
                <a:solidFill>
                  <a:srgbClr val="595959"/>
                </a:solidFill>
                <a:latin typeface="Raleway"/>
              </a:rPr>
              <a:t>INDIRECT EVIDENCE</a:t>
            </a:r>
            <a:endParaRPr lang="en-CA" dirty="0">
              <a:solidFill>
                <a:srgbClr val="595959"/>
              </a:solidFill>
              <a:latin typeface="Raleway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36356" cy="27464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NMA PRIMER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1842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WHAT CAN NMA ADD?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140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Rigorous comparison of all available interventions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Improved precision (sometimes)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More opportunities to explore sources of heterogeneity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Guidance for future research</a:t>
            </a:r>
          </a:p>
        </p:txBody>
      </p:sp>
      <p:sp>
        <p:nvSpPr>
          <p:cNvPr id="4" name="Rectangle 3"/>
          <p:cNvSpPr/>
          <p:nvPr/>
        </p:nvSpPr>
        <p:spPr>
          <a:xfrm>
            <a:off x="5419748" y="5644927"/>
            <a:ext cx="36427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Schwarzer</a:t>
            </a:r>
            <a:r>
              <a:rPr lang="en-CA" dirty="0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, Carpenter, &amp; </a:t>
            </a:r>
            <a:r>
              <a:rPr lang="en-CA" dirty="0" err="1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Rücker</a:t>
            </a:r>
            <a:r>
              <a:rPr lang="en-CA" dirty="0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, 2015</a:t>
            </a:r>
            <a:endParaRPr lang="en-CA" dirty="0">
              <a:solidFill>
                <a:srgbClr val="595959"/>
              </a:solidFill>
              <a:latin typeface="Raleway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36356" cy="27464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NMA PRIMER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790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65C95"/>
                </a:solidFill>
              </a:rPr>
              <a:t>ASSUMPTIONS</a:t>
            </a:r>
            <a:endParaRPr lang="en-US" dirty="0">
              <a:solidFill>
                <a:srgbClr val="665C9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1400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Additional assumptions</a:t>
            </a:r>
          </a:p>
          <a:p>
            <a:pPr lvl="1"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Transivity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Consistency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4" name="Drops">
            <a:extLst/>
          </p:cNvPr>
          <p:cNvSpPr/>
          <p:nvPr/>
        </p:nvSpPr>
        <p:spPr>
          <a:xfrm>
            <a:off x="5192083" y="2084082"/>
            <a:ext cx="889000" cy="901700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Sweet">
            <a:extLst/>
          </p:cNvPr>
          <p:cNvSpPr/>
          <p:nvPr/>
        </p:nvSpPr>
        <p:spPr>
          <a:xfrm>
            <a:off x="6571205" y="3220029"/>
            <a:ext cx="1257236" cy="1282636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Paracetamol">
            <a:extLst/>
          </p:cNvPr>
          <p:cNvSpPr/>
          <p:nvPr/>
        </p:nvSpPr>
        <p:spPr>
          <a:xfrm>
            <a:off x="6939441" y="1597743"/>
            <a:ext cx="889000" cy="904875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cxnSp>
        <p:nvCxnSpPr>
          <p:cNvPr id="7" name="Straight Arrow Connector 6">
            <a:extLst/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5950892" y="2853731"/>
            <a:ext cx="804431" cy="554136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/>
          </p:cNvPr>
          <p:cNvCxnSpPr>
            <a:stCxn id="5" idx="0"/>
            <a:endCxn id="6" idx="4"/>
          </p:cNvCxnSpPr>
          <p:nvPr/>
        </p:nvCxnSpPr>
        <p:spPr>
          <a:xfrm flipV="1">
            <a:off x="7199823" y="2502618"/>
            <a:ext cx="184118" cy="717411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33725" y="2781326"/>
            <a:ext cx="1333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rgbClr val="595959"/>
                </a:solidFill>
                <a:latin typeface="Raleway"/>
              </a:rPr>
              <a:t>Breastfeeding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36159" y="1458015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rgbClr val="595959"/>
                </a:solidFill>
                <a:latin typeface="Raleway"/>
              </a:rPr>
              <a:t>Skin to Skin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10493" y="4225666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rgbClr val="595959"/>
                </a:solidFill>
                <a:latin typeface="Raleway"/>
              </a:rPr>
              <a:t>Sugar water</a:t>
            </a:r>
          </a:p>
        </p:txBody>
      </p:sp>
      <p:cxnSp>
        <p:nvCxnSpPr>
          <p:cNvPr id="12" name="Straight Arrow Connector 11">
            <a:extLst/>
          </p:cNvPr>
          <p:cNvCxnSpPr>
            <a:cxnSpLocks/>
            <a:stCxn id="4" idx="7"/>
            <a:endCxn id="6" idx="2"/>
          </p:cNvCxnSpPr>
          <p:nvPr/>
        </p:nvCxnSpPr>
        <p:spPr>
          <a:xfrm flipV="1">
            <a:off x="5950892" y="2050181"/>
            <a:ext cx="988549" cy="165952"/>
          </a:xfrm>
          <a:prstGeom prst="straightConnector1">
            <a:avLst/>
          </a:prstGeom>
          <a:ln w="12700">
            <a:solidFill>
              <a:srgbClr val="31364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501208" y="5634900"/>
            <a:ext cx="36427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Schwarzer</a:t>
            </a:r>
            <a:r>
              <a:rPr lang="en-CA" dirty="0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, Carpenter, &amp; </a:t>
            </a:r>
            <a:r>
              <a:rPr lang="en-CA" dirty="0" err="1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Rücker</a:t>
            </a:r>
            <a:r>
              <a:rPr lang="en-CA" dirty="0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, 2015</a:t>
            </a:r>
            <a:endParaRPr lang="en-CA" dirty="0">
              <a:solidFill>
                <a:srgbClr val="595959"/>
              </a:solidFill>
              <a:latin typeface="Raleway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36356" cy="27464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NMA PRIMER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96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206599"/>
            <a:ext cx="7797800" cy="341078"/>
          </a:xfrm>
          <a:prstGeom prst="rect">
            <a:avLst/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-1" y="2710387"/>
            <a:ext cx="6206247" cy="341078"/>
          </a:xfrm>
          <a:prstGeom prst="rect">
            <a:avLst/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Basic steps in an NMA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580626" cy="421400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Systematic review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Quality appraisal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Network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visualization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Synthesis feasibility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Pairwise meta-analysis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NMA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Exploring heterogeneity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Drawing conclusions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4" name="Drops">
            <a:extLst/>
          </p:cNvPr>
          <p:cNvSpPr/>
          <p:nvPr/>
        </p:nvSpPr>
        <p:spPr>
          <a:xfrm>
            <a:off x="6050442" y="2287474"/>
            <a:ext cx="889000" cy="901700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Sweet">
            <a:extLst/>
          </p:cNvPr>
          <p:cNvSpPr/>
          <p:nvPr/>
        </p:nvSpPr>
        <p:spPr>
          <a:xfrm>
            <a:off x="7429564" y="3423421"/>
            <a:ext cx="1257236" cy="1282636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Paracetamol">
            <a:extLst/>
          </p:cNvPr>
          <p:cNvSpPr/>
          <p:nvPr/>
        </p:nvSpPr>
        <p:spPr>
          <a:xfrm>
            <a:off x="7797800" y="1801135"/>
            <a:ext cx="889000" cy="904875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cxnSp>
        <p:nvCxnSpPr>
          <p:cNvPr id="7" name="Straight Arrow Connector 6">
            <a:extLst/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6809251" y="3057123"/>
            <a:ext cx="804431" cy="554136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/>
          </p:cNvPr>
          <p:cNvCxnSpPr>
            <a:stCxn id="5" idx="0"/>
            <a:endCxn id="6" idx="4"/>
          </p:cNvCxnSpPr>
          <p:nvPr/>
        </p:nvCxnSpPr>
        <p:spPr>
          <a:xfrm flipV="1">
            <a:off x="8058182" y="2706010"/>
            <a:ext cx="184118" cy="717411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/>
          </p:cNvPr>
          <p:cNvCxnSpPr>
            <a:cxnSpLocks/>
            <a:stCxn id="4" idx="7"/>
            <a:endCxn id="6" idx="2"/>
          </p:cNvCxnSpPr>
          <p:nvPr/>
        </p:nvCxnSpPr>
        <p:spPr>
          <a:xfrm flipV="1">
            <a:off x="6809251" y="2253573"/>
            <a:ext cx="988549" cy="165952"/>
          </a:xfrm>
          <a:prstGeom prst="straightConnector1">
            <a:avLst/>
          </a:prstGeom>
          <a:ln w="12700">
            <a:solidFill>
              <a:srgbClr val="31364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501208" y="5644628"/>
            <a:ext cx="36427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Schwarzer</a:t>
            </a:r>
            <a:r>
              <a:rPr lang="en-CA" dirty="0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, Carpenter, &amp; </a:t>
            </a:r>
            <a:r>
              <a:rPr lang="en-CA" dirty="0" err="1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Rücker</a:t>
            </a:r>
            <a:r>
              <a:rPr lang="en-CA" dirty="0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, 2015</a:t>
            </a:r>
            <a:endParaRPr lang="en-CA" dirty="0">
              <a:solidFill>
                <a:srgbClr val="595959"/>
              </a:solidFill>
              <a:latin typeface="Raleway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36356" cy="27464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NMA PRIMER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962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65C95"/>
                </a:solidFill>
              </a:rPr>
              <a:t>BRIEF PRIMER ON BAYESIAN METHODS</a:t>
            </a:r>
            <a:endParaRPr lang="en-US" dirty="0">
              <a:solidFill>
                <a:srgbClr val="665C9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497614" cy="421400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NMAs can be conducted using traditional (using R, and STATA) or Bayesian methods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Advantages of Bayesian methods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Most developed (although rapidly changing)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Allow probabilistic statements (e.g. probability an intervention is best)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Logical interpretation of coverage intervals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Theoretically superior treatment of between-trial heterogeneity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Increased flexibility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Disadvantages of Bayesian methods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Time, need to run additional diagnostics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Random effects can “explode” with insufficient data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Requires strong statistical programming skills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36356" cy="27464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NMA PRIMER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038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995807"/>
            <a:ext cx="9144000" cy="2277374"/>
          </a:xfrm>
          <a:prstGeom prst="rect">
            <a:avLst/>
          </a:prstGeom>
          <a:solidFill>
            <a:srgbClr val="313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rgbClr val="E6E0EC"/>
                </a:solidFill>
                <a:latin typeface="Raleway"/>
              </a:rPr>
              <a:t>REVIEW QUESTION</a:t>
            </a:r>
          </a:p>
          <a:p>
            <a:pPr algn="ctr"/>
            <a:endParaRPr lang="en-CA" sz="2400" dirty="0">
              <a:solidFill>
                <a:srgbClr val="E6E0EC"/>
              </a:solidFill>
              <a:latin typeface="Raleway"/>
            </a:endParaRPr>
          </a:p>
          <a:p>
            <a:pPr algn="ctr"/>
            <a:r>
              <a:rPr lang="en-CA" sz="2400" dirty="0">
                <a:solidFill>
                  <a:srgbClr val="E6E0EC"/>
                </a:solidFill>
                <a:latin typeface="Raleway"/>
              </a:rPr>
              <a:t>WHAT IS THE MOST EFFECTIVE PAIN RELIEVING STRATEGY FOR EYE EXAMS IN PRETERM NEONATES?</a:t>
            </a:r>
          </a:p>
        </p:txBody>
      </p:sp>
    </p:spTree>
    <p:extLst>
      <p:ext uri="{BB962C8B-B14F-4D97-AF65-F5344CB8AC3E}">
        <p14:creationId xmlns:p14="http://schemas.microsoft.com/office/powerpoint/2010/main" val="145616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175925"/>
              </p:ext>
            </p:extLst>
          </p:nvPr>
        </p:nvGraphicFramePr>
        <p:xfrm>
          <a:off x="315482" y="1022953"/>
          <a:ext cx="8418615" cy="45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729">
                  <a:extLst>
                    <a:ext uri="{9D8B030D-6E8A-4147-A177-3AD203B41FA5}">
                      <a16:colId xmlns:a16="http://schemas.microsoft.com/office/drawing/2014/main" xmlns="" val="2841695742"/>
                    </a:ext>
                  </a:extLst>
                </a:gridCol>
                <a:gridCol w="7504886">
                  <a:extLst>
                    <a:ext uri="{9D8B030D-6E8A-4147-A177-3AD203B41FA5}">
                      <a16:colId xmlns:a16="http://schemas.microsoft.com/office/drawing/2014/main" xmlns="" val="145772573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aleway"/>
                        </a:rPr>
                        <a:t>P</a:t>
                      </a:r>
                      <a:endParaRPr lang="en-CA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aleway"/>
                      </a:endParaRPr>
                    </a:p>
                  </a:txBody>
                  <a:tcPr anchor="ctr">
                    <a:lnL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aleway"/>
                          <a:cs typeface="Raleway"/>
                        </a:rPr>
                        <a:t>Preterm infants undergoing ROP eye exam in the NICU</a:t>
                      </a:r>
                      <a:endParaRPr lang="en-CA" sz="1800" dirty="0">
                        <a:latin typeface="Raleway"/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91580186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aleway"/>
                        </a:rPr>
                        <a:t>I</a:t>
                      </a:r>
                      <a:endParaRPr lang="en-CA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aleway"/>
                      </a:endParaRPr>
                    </a:p>
                  </a:txBody>
                  <a:tcPr anchor="ctr">
                    <a:lnL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Raleway"/>
                          <a:ea typeface="+mn-ea"/>
                          <a:cs typeface="Raleway"/>
                        </a:rPr>
                        <a:t>Procedure modification or Pharmacological or non-pharmacological pain relieving treatments</a:t>
                      </a:r>
                      <a:endParaRPr lang="en-CA" sz="1800" dirty="0">
                        <a:latin typeface="Raleway"/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1488904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aleway"/>
                        </a:rPr>
                        <a:t>C</a:t>
                      </a:r>
                      <a:endParaRPr lang="en-CA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aleway"/>
                      </a:endParaRPr>
                    </a:p>
                  </a:txBody>
                  <a:tcPr anchor="ctr">
                    <a:lnL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159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Raleway"/>
                          <a:ea typeface="+mn-ea"/>
                          <a:cs typeface="Raleway"/>
                        </a:rPr>
                        <a:t>Active treatment or placebo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193680661"/>
                  </a:ext>
                </a:extLst>
              </a:tr>
              <a:tr h="810347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aleway"/>
                        </a:rPr>
                        <a:t>O</a:t>
                      </a:r>
                      <a:endParaRPr lang="en-CA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aleway"/>
                      </a:endParaRPr>
                    </a:p>
                  </a:txBody>
                  <a:tcPr anchor="ctr">
                    <a:lnL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aleway"/>
                        </a:rPr>
                        <a:t>Primary: </a:t>
                      </a:r>
                      <a:r>
                        <a:rPr lang="en-CA" sz="1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aleway"/>
                        </a:rPr>
                        <a:t>Validated</a:t>
                      </a:r>
                      <a:r>
                        <a:rPr lang="en-CA" sz="18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aleway"/>
                        </a:rPr>
                        <a:t> pain assessment tools during (pain reactivity) and immediately after (pain recovery) eye exams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aleway"/>
                        </a:rPr>
                        <a:t>Secondary:</a:t>
                      </a:r>
                      <a:r>
                        <a:rPr lang="en-CA" sz="1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aleway"/>
                        </a:rPr>
                        <a:t> Physiological, behavioural, and adverse event outcomes</a:t>
                      </a:r>
                      <a:endParaRPr lang="en-CA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aleway"/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9982839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aleway"/>
                        </a:rPr>
                        <a:t>S</a:t>
                      </a:r>
                      <a:endParaRPr lang="en-CA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aleway"/>
                      </a:endParaRPr>
                    </a:p>
                  </a:txBody>
                  <a:tcPr anchor="ctr">
                    <a:lnL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159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Raleway"/>
                          <a:ea typeface="+mn-ea"/>
                          <a:cs typeface="Raleway"/>
                        </a:rPr>
                        <a:t>Randomized controlled trials or randomized crossover trials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60589828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0"/>
            <a:ext cx="9136356" cy="223620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METHODS</a:t>
            </a:r>
            <a:endParaRPr lang="en-CA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5482" y="223620"/>
            <a:ext cx="8229600" cy="580422"/>
          </a:xfrm>
          <a:prstGeom prst="rect">
            <a:avLst/>
          </a:prstGeom>
        </p:spPr>
        <p:txBody>
          <a:bodyPr vert="horz" lIns="81604" tIns="40802" rIns="81604" bIns="40802" rtlCol="0">
            <a:normAutofit fontScale="92500" lnSpcReduction="10000"/>
          </a:bodyPr>
          <a:lstStyle>
            <a:lvl1pPr marL="306016" indent="-306016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3035" indent="-255013" algn="l" defTabSz="408022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054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075" indent="-204011" algn="l" defTabSz="40802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6097" indent="-204011" algn="l" defTabSz="40802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118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140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161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183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BAYESIAN NETWORK META-ANALYSIS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4899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65C95"/>
                </a:solidFill>
              </a:rPr>
              <a:t>Search Strategy and Critical Appraisal</a:t>
            </a:r>
            <a:endParaRPr lang="en-US" dirty="0">
              <a:solidFill>
                <a:srgbClr val="665C9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1400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(PROSPERO 2017: CRD42017058231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Search strategy and selection criteria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Pubmed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Embase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, Cochrane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Central, Web of Science (July 2017)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Quality appraisal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Cochrane Risk of Bias </a:t>
            </a:r>
            <a:r>
              <a:rPr lang="nb-NO" sz="13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Higgins JPT et al., </a:t>
            </a:r>
            <a:r>
              <a:rPr lang="nb-NO" sz="13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2011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nb-NO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Publication bias assessed through comparison with trial registries and poster publications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Screening and data extraction by two independent reviewers. Authors contacted if data missing.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marL="0" indent="0">
              <a:lnSpc>
                <a:spcPct val="150000"/>
              </a:lnSpc>
              <a:buNone/>
            </a:pPr>
            <a:endParaRPr lang="nb-NO" sz="1300" i="1" dirty="0" smtClean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36356" cy="223620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METHODS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798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RETINOPATHY OF PREMATURITY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1400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Serious eye disease associated with preterm birth </a:t>
            </a:r>
            <a:r>
              <a:rPr lang="en-CA" sz="15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Jefferies &amp; Canadian Paediatric Society: Fetus and Newborn Committee, 2016</a:t>
            </a:r>
            <a:endParaRPr lang="en-US" sz="2400" i="1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Causes blindness if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untreated</a:t>
            </a:r>
          </a:p>
          <a:p>
            <a:pPr marL="408022" lvl="1" indent="0">
              <a:lnSpc>
                <a:spcPct val="150000"/>
              </a:lnSpc>
              <a:buNone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Related to immature vasculature of the retina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Estimated Canadian prevalence of 37/100 infants born at 32 weeks GA or less</a:t>
            </a:r>
            <a:r>
              <a:rPr lang="en-US" sz="15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 Shah, Yoon, &amp; Chan, 2014</a:t>
            </a:r>
            <a:endParaRPr lang="en-US" sz="2400" i="1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36356" cy="274640"/>
          </a:xfrm>
          <a:prstGeom prst="rect">
            <a:avLst/>
          </a:prstGeom>
          <a:solidFill>
            <a:schemeClr val="accent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BACKGROUND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647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65C95"/>
                </a:solidFill>
              </a:rPr>
              <a:t>STATISTICAL ANALYSIS</a:t>
            </a:r>
            <a:endParaRPr lang="en-US" dirty="0">
              <a:solidFill>
                <a:srgbClr val="665C9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1400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Synthesis feasibility assessed visually based on trial characteristics.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Standard error for cross-over trials adjusted based on paired t-test p-value and all assessment scales converted to the PIPP and means imputed from medians if not provided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NMA conducted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using a random effects model in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JAGS through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gemtc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, four chains with 20,000 iterations with burn in of 5000.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Convergence monitored with standard measures and plots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Code adjusts for correlation in multi-arm trials, estimates a common between-trial heterogeneity parameter, and uses vague priors.</a:t>
            </a:r>
          </a:p>
          <a:p>
            <a:pPr lvl="1">
              <a:lnSpc>
                <a:spcPct val="150000"/>
              </a:lnSpc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36356" cy="223620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METHODS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56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65C95"/>
                </a:solidFill>
              </a:rPr>
              <a:t>STATISTICAL ANALYSIS</a:t>
            </a:r>
            <a:endParaRPr lang="en-US" dirty="0">
              <a:solidFill>
                <a:srgbClr val="665C9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1400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Continuous outcomes expressed as mean difference with 95% credible interval, adverse events as odds ratios.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Surface under the cumulative ranking (SUCRA) calculated to express the probability that a treatment is optimal.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Consistency assessed using an inconsistency model, supplemented with visual inspection of pairwise and NMA plots.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Meta-regression explored based on: baseline risk, scaled score, imputed mean,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birthweight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, gestational age, risk of bias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Model fit assessed following NICE recommendations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36356" cy="223620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METHODS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196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65C95"/>
                </a:solidFill>
              </a:rPr>
              <a:t>STATISTICAL ANALYSIS</a:t>
            </a:r>
            <a:endParaRPr lang="en-US" dirty="0">
              <a:solidFill>
                <a:srgbClr val="665C9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140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Pain reactivity and recovery converted to absolute scores using the largest trial as a baseline.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Used to create icon arrays for top three treatments as ranked by SUCRA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Calculate probability that absolute score is below a threshold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36356" cy="223620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METHODS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253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36356" cy="223620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RESULTS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 rot="19562011">
            <a:off x="1680897" y="2213606"/>
            <a:ext cx="5774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PRISMA GOES HERE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3898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36356" cy="223620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RESULTS</a:t>
            </a:r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5822"/>
            <a:ext cx="9144000" cy="248290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665C95"/>
                </a:solidFill>
              </a:rPr>
              <a:t>Risk of Bias</a:t>
            </a:r>
            <a:endParaRPr lang="en-US" dirty="0">
              <a:solidFill>
                <a:srgbClr val="665C95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140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Typical challenges with unclear responses for seq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uence generation and allocation concealment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56723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-2" y="0"/>
            <a:ext cx="3024000" cy="5960533"/>
          </a:xfrm>
          <a:prstGeom prst="rect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Rectangle 104"/>
          <p:cNvSpPr/>
          <p:nvPr/>
        </p:nvSpPr>
        <p:spPr>
          <a:xfrm>
            <a:off x="3044241" y="0"/>
            <a:ext cx="3040856" cy="5960533"/>
          </a:xfrm>
          <a:prstGeom prst="rect">
            <a:avLst/>
          </a:prstGeom>
          <a:solidFill>
            <a:schemeClr val="tx2">
              <a:lumMod val="40000"/>
              <a:lumOff val="60000"/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Rectangle 105"/>
          <p:cNvSpPr/>
          <p:nvPr/>
        </p:nvSpPr>
        <p:spPr>
          <a:xfrm>
            <a:off x="6112356" y="-1"/>
            <a:ext cx="3024000" cy="5960533"/>
          </a:xfrm>
          <a:prstGeom prst="rect">
            <a:avLst/>
          </a:prstGeom>
          <a:solidFill>
            <a:schemeClr val="accent3">
              <a:lumMod val="40000"/>
              <a:lumOff val="60000"/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Title 4"/>
          <p:cNvSpPr txBox="1">
            <a:spLocks/>
          </p:cNvSpPr>
          <p:nvPr/>
        </p:nvSpPr>
        <p:spPr>
          <a:xfrm>
            <a:off x="308290" y="1602310"/>
            <a:ext cx="2121331" cy="563334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rgbClr val="25283E"/>
                </a:solidFill>
              </a:rPr>
              <a:t>PAIN REACTIVITY</a:t>
            </a:r>
            <a:endParaRPr lang="en-CA" sz="2000" dirty="0">
              <a:solidFill>
                <a:srgbClr val="25283E"/>
              </a:solidFill>
            </a:endParaRPr>
          </a:p>
        </p:txBody>
      </p:sp>
      <p:sp>
        <p:nvSpPr>
          <p:cNvPr id="98" name="Title 4"/>
          <p:cNvSpPr txBox="1">
            <a:spLocks/>
          </p:cNvSpPr>
          <p:nvPr/>
        </p:nvSpPr>
        <p:spPr>
          <a:xfrm>
            <a:off x="3644217" y="1594995"/>
            <a:ext cx="2067570" cy="563334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rgbClr val="25283E"/>
                </a:solidFill>
              </a:rPr>
              <a:t>PAIN RECOVERY</a:t>
            </a:r>
            <a:endParaRPr lang="en-CA" sz="2000" dirty="0">
              <a:solidFill>
                <a:srgbClr val="25283E"/>
              </a:solidFill>
            </a:endParaRPr>
          </a:p>
        </p:txBody>
      </p:sp>
      <p:sp>
        <p:nvSpPr>
          <p:cNvPr id="99" name="Title 4"/>
          <p:cNvSpPr txBox="1">
            <a:spLocks/>
          </p:cNvSpPr>
          <p:nvPr/>
        </p:nvSpPr>
        <p:spPr>
          <a:xfrm>
            <a:off x="6597376" y="1595949"/>
            <a:ext cx="1995780" cy="563334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rgbClr val="25283E"/>
                </a:solidFill>
              </a:rPr>
              <a:t>ADVERSE EVENTS</a:t>
            </a:r>
            <a:endParaRPr lang="en-CA" sz="2000" dirty="0">
              <a:solidFill>
                <a:srgbClr val="25283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4" y="2165644"/>
            <a:ext cx="2449301" cy="2221298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>
            <a:off x="0" y="0"/>
            <a:ext cx="9136356" cy="223620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RESULTS</a:t>
            </a:r>
            <a:endParaRPr lang="en-CA" dirty="0"/>
          </a:p>
        </p:txBody>
      </p:sp>
      <p:grpSp>
        <p:nvGrpSpPr>
          <p:cNvPr id="62" name="Group 61"/>
          <p:cNvGrpSpPr>
            <a:grpSpLocks noChangeAspect="1"/>
          </p:cNvGrpSpPr>
          <p:nvPr/>
        </p:nvGrpSpPr>
        <p:grpSpPr>
          <a:xfrm>
            <a:off x="3339373" y="2304309"/>
            <a:ext cx="2450592" cy="1929338"/>
            <a:chOff x="0" y="0"/>
            <a:chExt cx="8526399" cy="6713093"/>
          </a:xfrm>
        </p:grpSpPr>
        <p:sp>
          <p:nvSpPr>
            <p:cNvPr id="63" name="Shape 8"/>
            <p:cNvSpPr/>
            <p:nvPr/>
          </p:nvSpPr>
          <p:spPr>
            <a:xfrm>
              <a:off x="191897" y="939419"/>
              <a:ext cx="1763268" cy="3010281"/>
            </a:xfrm>
            <a:custGeom>
              <a:avLst/>
              <a:gdLst/>
              <a:ahLst/>
              <a:cxnLst/>
              <a:rect l="0" t="0" r="0" b="0"/>
              <a:pathLst>
                <a:path w="1763268" h="3010281">
                  <a:moveTo>
                    <a:pt x="0" y="3010281"/>
                  </a:moveTo>
                  <a:lnTo>
                    <a:pt x="1763268" y="0"/>
                  </a:lnTo>
                </a:path>
              </a:pathLst>
            </a:custGeom>
            <a:ln w="26543" cap="flat">
              <a:round/>
            </a:ln>
          </p:spPr>
          <p:style>
            <a:lnRef idx="1">
              <a:srgbClr val="7E7E7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Shape 9"/>
            <p:cNvSpPr/>
            <p:nvPr/>
          </p:nvSpPr>
          <p:spPr>
            <a:xfrm>
              <a:off x="550418" y="2316988"/>
              <a:ext cx="604012" cy="3275965"/>
            </a:xfrm>
            <a:custGeom>
              <a:avLst/>
              <a:gdLst/>
              <a:ahLst/>
              <a:cxnLst/>
              <a:rect l="0" t="0" r="0" b="0"/>
              <a:pathLst>
                <a:path w="604012" h="3275965">
                  <a:moveTo>
                    <a:pt x="604012" y="3275965"/>
                  </a:moveTo>
                  <a:lnTo>
                    <a:pt x="0" y="0"/>
                  </a:lnTo>
                </a:path>
              </a:pathLst>
            </a:custGeom>
            <a:ln w="26543" cap="flat">
              <a:round/>
            </a:ln>
          </p:spPr>
          <p:style>
            <a:lnRef idx="1">
              <a:srgbClr val="7E7E7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Shape 10"/>
            <p:cNvSpPr/>
            <p:nvPr/>
          </p:nvSpPr>
          <p:spPr>
            <a:xfrm>
              <a:off x="605536" y="2304669"/>
              <a:ext cx="2498090" cy="4264915"/>
            </a:xfrm>
            <a:custGeom>
              <a:avLst/>
              <a:gdLst/>
              <a:ahLst/>
              <a:cxnLst/>
              <a:rect l="0" t="0" r="0" b="0"/>
              <a:pathLst>
                <a:path w="2498090" h="4264915">
                  <a:moveTo>
                    <a:pt x="2498090" y="4264915"/>
                  </a:moveTo>
                  <a:lnTo>
                    <a:pt x="0" y="0"/>
                  </a:lnTo>
                </a:path>
              </a:pathLst>
            </a:custGeom>
            <a:ln w="26543" cap="flat">
              <a:round/>
            </a:ln>
          </p:spPr>
          <p:style>
            <a:lnRef idx="1">
              <a:srgbClr val="7E7E7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Shape 11"/>
            <p:cNvSpPr/>
            <p:nvPr/>
          </p:nvSpPr>
          <p:spPr>
            <a:xfrm>
              <a:off x="692404" y="287274"/>
              <a:ext cx="3569589" cy="1788668"/>
            </a:xfrm>
            <a:custGeom>
              <a:avLst/>
              <a:gdLst/>
              <a:ahLst/>
              <a:cxnLst/>
              <a:rect l="0" t="0" r="0" b="0"/>
              <a:pathLst>
                <a:path w="3569589" h="1788668">
                  <a:moveTo>
                    <a:pt x="3569589" y="0"/>
                  </a:moveTo>
                  <a:lnTo>
                    <a:pt x="0" y="1788668"/>
                  </a:lnTo>
                </a:path>
              </a:pathLst>
            </a:custGeom>
            <a:ln w="26543" cap="flat">
              <a:round/>
            </a:ln>
          </p:spPr>
          <p:style>
            <a:lnRef idx="1">
              <a:srgbClr val="7E7E7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7" name="Shape 12"/>
            <p:cNvSpPr/>
            <p:nvPr/>
          </p:nvSpPr>
          <p:spPr>
            <a:xfrm>
              <a:off x="2234057" y="287274"/>
              <a:ext cx="2027936" cy="464312"/>
            </a:xfrm>
            <a:custGeom>
              <a:avLst/>
              <a:gdLst/>
              <a:ahLst/>
              <a:cxnLst/>
              <a:rect l="0" t="0" r="0" b="0"/>
              <a:pathLst>
                <a:path w="2027936" h="464312">
                  <a:moveTo>
                    <a:pt x="2027936" y="0"/>
                  </a:moveTo>
                  <a:lnTo>
                    <a:pt x="0" y="464312"/>
                  </a:lnTo>
                </a:path>
              </a:pathLst>
            </a:custGeom>
            <a:ln w="45974" cap="flat">
              <a:round/>
            </a:ln>
          </p:spPr>
          <p:style>
            <a:lnRef idx="1">
              <a:srgbClr val="7E7E7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8" name="Shape 13"/>
            <p:cNvSpPr/>
            <p:nvPr/>
          </p:nvSpPr>
          <p:spPr>
            <a:xfrm>
              <a:off x="654177" y="2280793"/>
              <a:ext cx="4766310" cy="4288791"/>
            </a:xfrm>
            <a:custGeom>
              <a:avLst/>
              <a:gdLst/>
              <a:ahLst/>
              <a:cxnLst/>
              <a:rect l="0" t="0" r="0" b="0"/>
              <a:pathLst>
                <a:path w="4766310" h="4288791">
                  <a:moveTo>
                    <a:pt x="4766310" y="4288791"/>
                  </a:moveTo>
                  <a:lnTo>
                    <a:pt x="0" y="0"/>
                  </a:lnTo>
                </a:path>
              </a:pathLst>
            </a:custGeom>
            <a:ln w="26543" cap="flat">
              <a:round/>
            </a:ln>
          </p:spPr>
          <p:style>
            <a:lnRef idx="1">
              <a:srgbClr val="7E7E7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Shape 14"/>
            <p:cNvSpPr/>
            <p:nvPr/>
          </p:nvSpPr>
          <p:spPr>
            <a:xfrm>
              <a:off x="5420487" y="5678424"/>
              <a:ext cx="1778508" cy="891160"/>
            </a:xfrm>
            <a:custGeom>
              <a:avLst/>
              <a:gdLst/>
              <a:ahLst/>
              <a:cxnLst/>
              <a:rect l="0" t="0" r="0" b="0"/>
              <a:pathLst>
                <a:path w="1778508" h="891160">
                  <a:moveTo>
                    <a:pt x="0" y="891160"/>
                  </a:moveTo>
                  <a:lnTo>
                    <a:pt x="1778508" y="0"/>
                  </a:lnTo>
                </a:path>
              </a:pathLst>
            </a:custGeom>
            <a:ln w="26543" cap="flat">
              <a:round/>
            </a:ln>
          </p:spPr>
          <p:style>
            <a:lnRef idx="1">
              <a:srgbClr val="7E7E7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Shape 15"/>
            <p:cNvSpPr/>
            <p:nvPr/>
          </p:nvSpPr>
          <p:spPr>
            <a:xfrm>
              <a:off x="716788" y="796290"/>
              <a:ext cx="5768340" cy="1320546"/>
            </a:xfrm>
            <a:custGeom>
              <a:avLst/>
              <a:gdLst/>
              <a:ahLst/>
              <a:cxnLst/>
              <a:rect l="0" t="0" r="0" b="0"/>
              <a:pathLst>
                <a:path w="5768340" h="1320546">
                  <a:moveTo>
                    <a:pt x="5768340" y="0"/>
                  </a:moveTo>
                  <a:lnTo>
                    <a:pt x="0" y="1320546"/>
                  </a:lnTo>
                </a:path>
              </a:pathLst>
            </a:custGeom>
            <a:ln w="45974" cap="flat">
              <a:round/>
            </a:ln>
          </p:spPr>
          <p:style>
            <a:lnRef idx="1">
              <a:srgbClr val="7E7E7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Shape 16"/>
            <p:cNvSpPr/>
            <p:nvPr/>
          </p:nvSpPr>
          <p:spPr>
            <a:xfrm>
              <a:off x="692404" y="2247011"/>
              <a:ext cx="6677279" cy="3345942"/>
            </a:xfrm>
            <a:custGeom>
              <a:avLst/>
              <a:gdLst/>
              <a:ahLst/>
              <a:cxnLst/>
              <a:rect l="0" t="0" r="0" b="0"/>
              <a:pathLst>
                <a:path w="6677279" h="3345942">
                  <a:moveTo>
                    <a:pt x="6677279" y="3345942"/>
                  </a:moveTo>
                  <a:lnTo>
                    <a:pt x="0" y="0"/>
                  </a:lnTo>
                </a:path>
              </a:pathLst>
            </a:custGeom>
            <a:ln w="26543" cap="flat">
              <a:round/>
            </a:ln>
          </p:spPr>
          <p:style>
            <a:lnRef idx="1">
              <a:srgbClr val="7E7E7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Shape 17"/>
            <p:cNvSpPr/>
            <p:nvPr/>
          </p:nvSpPr>
          <p:spPr>
            <a:xfrm>
              <a:off x="725170" y="2161540"/>
              <a:ext cx="7277227" cy="0"/>
            </a:xfrm>
            <a:custGeom>
              <a:avLst/>
              <a:gdLst/>
              <a:ahLst/>
              <a:cxnLst/>
              <a:rect l="0" t="0" r="0" b="0"/>
              <a:pathLst>
                <a:path w="7277227">
                  <a:moveTo>
                    <a:pt x="7277227" y="0"/>
                  </a:moveTo>
                  <a:lnTo>
                    <a:pt x="0" y="0"/>
                  </a:lnTo>
                </a:path>
              </a:pathLst>
            </a:custGeom>
            <a:ln w="26543" cap="flat">
              <a:round/>
            </a:ln>
          </p:spPr>
          <p:style>
            <a:lnRef idx="1">
              <a:srgbClr val="7E7E7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3" name="Shape 18"/>
            <p:cNvSpPr/>
            <p:nvPr/>
          </p:nvSpPr>
          <p:spPr>
            <a:xfrm>
              <a:off x="4432681" y="372872"/>
              <a:ext cx="3569716" cy="1788668"/>
            </a:xfrm>
            <a:custGeom>
              <a:avLst/>
              <a:gdLst/>
              <a:ahLst/>
              <a:cxnLst/>
              <a:rect l="0" t="0" r="0" b="0"/>
              <a:pathLst>
                <a:path w="3569716" h="1788668">
                  <a:moveTo>
                    <a:pt x="3569716" y="1788668"/>
                  </a:moveTo>
                  <a:lnTo>
                    <a:pt x="0" y="0"/>
                  </a:lnTo>
                </a:path>
              </a:pathLst>
            </a:custGeom>
            <a:ln w="26543" cap="flat">
              <a:round/>
            </a:ln>
          </p:spPr>
          <p:style>
            <a:lnRef idx="1">
              <a:srgbClr val="7E7E7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Shape 19"/>
            <p:cNvSpPr/>
            <p:nvPr/>
          </p:nvSpPr>
          <p:spPr>
            <a:xfrm>
              <a:off x="2234057" y="840867"/>
              <a:ext cx="5768340" cy="1320673"/>
            </a:xfrm>
            <a:custGeom>
              <a:avLst/>
              <a:gdLst/>
              <a:ahLst/>
              <a:cxnLst/>
              <a:rect l="0" t="0" r="0" b="0"/>
              <a:pathLst>
                <a:path w="5768340" h="1320673">
                  <a:moveTo>
                    <a:pt x="5768340" y="1320673"/>
                  </a:moveTo>
                  <a:lnTo>
                    <a:pt x="0" y="0"/>
                  </a:lnTo>
                </a:path>
              </a:pathLst>
            </a:custGeom>
            <a:ln w="26543" cap="flat">
              <a:round/>
            </a:ln>
          </p:spPr>
          <p:style>
            <a:lnRef idx="1">
              <a:srgbClr val="7E7E7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5" name="Shape 20"/>
            <p:cNvSpPr/>
            <p:nvPr/>
          </p:nvSpPr>
          <p:spPr>
            <a:xfrm>
              <a:off x="716788" y="2206244"/>
              <a:ext cx="7615301" cy="1743456"/>
            </a:xfrm>
            <a:custGeom>
              <a:avLst/>
              <a:gdLst/>
              <a:ahLst/>
              <a:cxnLst/>
              <a:rect l="0" t="0" r="0" b="0"/>
              <a:pathLst>
                <a:path w="7615301" h="1743456">
                  <a:moveTo>
                    <a:pt x="7615301" y="1743456"/>
                  </a:moveTo>
                  <a:lnTo>
                    <a:pt x="0" y="0"/>
                  </a:lnTo>
                </a:path>
              </a:pathLst>
            </a:custGeom>
            <a:ln w="26543" cap="flat">
              <a:round/>
            </a:ln>
          </p:spPr>
          <p:style>
            <a:lnRef idx="1">
              <a:srgbClr val="7E7E7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6" name="Shape 21"/>
            <p:cNvSpPr/>
            <p:nvPr/>
          </p:nvSpPr>
          <p:spPr>
            <a:xfrm>
              <a:off x="6568948" y="939419"/>
              <a:ext cx="1763141" cy="3010281"/>
            </a:xfrm>
            <a:custGeom>
              <a:avLst/>
              <a:gdLst/>
              <a:ahLst/>
              <a:cxnLst/>
              <a:rect l="0" t="0" r="0" b="0"/>
              <a:pathLst>
                <a:path w="1763141" h="3010281">
                  <a:moveTo>
                    <a:pt x="1763141" y="3010281"/>
                  </a:moveTo>
                  <a:lnTo>
                    <a:pt x="0" y="0"/>
                  </a:lnTo>
                </a:path>
              </a:pathLst>
            </a:custGeom>
            <a:ln w="26543" cap="flat">
              <a:round/>
            </a:ln>
          </p:spPr>
          <p:style>
            <a:lnRef idx="1">
              <a:srgbClr val="7E7E7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7" name="Shape 22"/>
            <p:cNvSpPr/>
            <p:nvPr/>
          </p:nvSpPr>
          <p:spPr>
            <a:xfrm>
              <a:off x="3974846" y="0"/>
              <a:ext cx="574421" cy="574548"/>
            </a:xfrm>
            <a:custGeom>
              <a:avLst/>
              <a:gdLst/>
              <a:ahLst/>
              <a:cxnLst/>
              <a:rect l="0" t="0" r="0" b="0"/>
              <a:pathLst>
                <a:path w="574421" h="574548">
                  <a:moveTo>
                    <a:pt x="287147" y="0"/>
                  </a:moveTo>
                  <a:cubicBezTo>
                    <a:pt x="445135" y="0"/>
                    <a:pt x="574421" y="129286"/>
                    <a:pt x="574421" y="287274"/>
                  </a:cubicBezTo>
                  <a:cubicBezTo>
                    <a:pt x="574421" y="445262"/>
                    <a:pt x="445135" y="574548"/>
                    <a:pt x="287147" y="574548"/>
                  </a:cubicBezTo>
                  <a:cubicBezTo>
                    <a:pt x="129159" y="574548"/>
                    <a:pt x="0" y="445262"/>
                    <a:pt x="0" y="287274"/>
                  </a:cubicBezTo>
                  <a:cubicBezTo>
                    <a:pt x="0" y="129286"/>
                    <a:pt x="129159" y="0"/>
                    <a:pt x="287147" y="0"/>
                  </a:cubicBezTo>
                  <a:close/>
                </a:path>
              </a:pathLst>
            </a:custGeom>
            <a:ln w="9017" cap="rnd">
              <a:round/>
            </a:ln>
          </p:spPr>
          <p:style>
            <a:lnRef idx="1">
              <a:srgbClr val="7467AA"/>
            </a:lnRef>
            <a:fillRef idx="1">
              <a:srgbClr val="7467A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8" name="Shape 23"/>
            <p:cNvSpPr/>
            <p:nvPr/>
          </p:nvSpPr>
          <p:spPr>
            <a:xfrm>
              <a:off x="6138799" y="449961"/>
              <a:ext cx="692658" cy="692659"/>
            </a:xfrm>
            <a:custGeom>
              <a:avLst/>
              <a:gdLst/>
              <a:ahLst/>
              <a:cxnLst/>
              <a:rect l="0" t="0" r="0" b="0"/>
              <a:pathLst>
                <a:path w="692658" h="692659">
                  <a:moveTo>
                    <a:pt x="346329" y="0"/>
                  </a:moveTo>
                  <a:cubicBezTo>
                    <a:pt x="536829" y="0"/>
                    <a:pt x="692658" y="155829"/>
                    <a:pt x="692658" y="346329"/>
                  </a:cubicBezTo>
                  <a:cubicBezTo>
                    <a:pt x="692658" y="536829"/>
                    <a:pt x="536829" y="692659"/>
                    <a:pt x="346329" y="692659"/>
                  </a:cubicBezTo>
                  <a:cubicBezTo>
                    <a:pt x="155829" y="692659"/>
                    <a:pt x="0" y="536829"/>
                    <a:pt x="0" y="346329"/>
                  </a:cubicBezTo>
                  <a:cubicBezTo>
                    <a:pt x="0" y="155829"/>
                    <a:pt x="155829" y="0"/>
                    <a:pt x="346329" y="0"/>
                  </a:cubicBezTo>
                  <a:close/>
                </a:path>
              </a:pathLst>
            </a:custGeom>
            <a:ln w="9017" cap="rnd">
              <a:round/>
            </a:ln>
          </p:spPr>
          <p:style>
            <a:lnRef idx="1">
              <a:srgbClr val="7467AA"/>
            </a:lnRef>
            <a:fillRef idx="1">
              <a:srgbClr val="7467A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9" name="Shape 24"/>
            <p:cNvSpPr/>
            <p:nvPr/>
          </p:nvSpPr>
          <p:spPr>
            <a:xfrm>
              <a:off x="7810500" y="1969516"/>
              <a:ext cx="383921" cy="383921"/>
            </a:xfrm>
            <a:custGeom>
              <a:avLst/>
              <a:gdLst/>
              <a:ahLst/>
              <a:cxnLst/>
              <a:rect l="0" t="0" r="0" b="0"/>
              <a:pathLst>
                <a:path w="383921" h="383921">
                  <a:moveTo>
                    <a:pt x="191897" y="0"/>
                  </a:moveTo>
                  <a:cubicBezTo>
                    <a:pt x="297434" y="0"/>
                    <a:pt x="383921" y="86487"/>
                    <a:pt x="383921" y="192024"/>
                  </a:cubicBezTo>
                  <a:cubicBezTo>
                    <a:pt x="383921" y="297561"/>
                    <a:pt x="297434" y="383921"/>
                    <a:pt x="191897" y="383921"/>
                  </a:cubicBezTo>
                  <a:cubicBezTo>
                    <a:pt x="86360" y="383921"/>
                    <a:pt x="0" y="297561"/>
                    <a:pt x="0" y="192024"/>
                  </a:cubicBezTo>
                  <a:cubicBezTo>
                    <a:pt x="0" y="86487"/>
                    <a:pt x="86360" y="0"/>
                    <a:pt x="191897" y="0"/>
                  </a:cubicBezTo>
                  <a:close/>
                </a:path>
              </a:pathLst>
            </a:custGeom>
            <a:ln w="9017" cap="rnd">
              <a:round/>
            </a:ln>
          </p:spPr>
          <p:style>
            <a:lnRef idx="1">
              <a:srgbClr val="7467AA"/>
            </a:lnRef>
            <a:fillRef idx="1">
              <a:srgbClr val="7467A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Shape 25"/>
            <p:cNvSpPr/>
            <p:nvPr/>
          </p:nvSpPr>
          <p:spPr>
            <a:xfrm>
              <a:off x="8137906" y="3755390"/>
              <a:ext cx="388493" cy="388620"/>
            </a:xfrm>
            <a:custGeom>
              <a:avLst/>
              <a:gdLst/>
              <a:ahLst/>
              <a:cxnLst/>
              <a:rect l="0" t="0" r="0" b="0"/>
              <a:pathLst>
                <a:path w="388493" h="388620">
                  <a:moveTo>
                    <a:pt x="194183" y="0"/>
                  </a:moveTo>
                  <a:cubicBezTo>
                    <a:pt x="301117" y="0"/>
                    <a:pt x="388493" y="87376"/>
                    <a:pt x="388493" y="194310"/>
                  </a:cubicBezTo>
                  <a:cubicBezTo>
                    <a:pt x="388493" y="301117"/>
                    <a:pt x="301117" y="388620"/>
                    <a:pt x="194183" y="388620"/>
                  </a:cubicBezTo>
                  <a:cubicBezTo>
                    <a:pt x="87376" y="388620"/>
                    <a:pt x="0" y="301117"/>
                    <a:pt x="0" y="194310"/>
                  </a:cubicBezTo>
                  <a:cubicBezTo>
                    <a:pt x="0" y="87376"/>
                    <a:pt x="87376" y="0"/>
                    <a:pt x="194183" y="0"/>
                  </a:cubicBezTo>
                  <a:close/>
                </a:path>
              </a:pathLst>
            </a:custGeom>
            <a:ln w="9017" cap="rnd">
              <a:round/>
            </a:ln>
          </p:spPr>
          <p:style>
            <a:lnRef idx="1">
              <a:srgbClr val="7467AA"/>
            </a:lnRef>
            <a:fillRef idx="1">
              <a:srgbClr val="7467A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105422" y="5267153"/>
              <a:ext cx="206289" cy="281922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>
              <a:noAutofit/>
            </a:bodyPr>
            <a:lstStyle/>
            <a:p>
              <a:pPr marL="0" marR="0" indent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550" dirty="0">
                  <a:solidFill>
                    <a:srgbClr val="7467AA"/>
                  </a:solidFill>
                  <a:effectLst/>
                  <a:latin typeface="Segoe UI Symbol" panose="020B0502040204020203" pitchFamily="34" charset="0"/>
                  <a:ea typeface="Segoe UI Symbol" panose="020B0502040204020203" pitchFamily="34" charset="0"/>
                  <a:cs typeface="Segoe UI Symbol" panose="020B0502040204020203" pitchFamily="34" charset="0"/>
                </a:rPr>
                <a:t>● </a:t>
              </a:r>
              <a:endPara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229825" y="6190818"/>
              <a:ext cx="224728" cy="307119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>
              <a:noAutofit/>
            </a:bodyPr>
            <a:lstStyle/>
            <a:p>
              <a:pPr marL="0" marR="0" indent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700" dirty="0">
                  <a:solidFill>
                    <a:srgbClr val="7467AA"/>
                  </a:solidFill>
                  <a:effectLst/>
                  <a:latin typeface="Segoe UI Symbol" panose="020B0502040204020203" pitchFamily="34" charset="0"/>
                  <a:ea typeface="Segoe UI Symbol" panose="020B0502040204020203" pitchFamily="34" charset="0"/>
                  <a:cs typeface="Segoe UI Symbol" panose="020B0502040204020203" pitchFamily="34" charset="0"/>
                </a:rPr>
                <a:t>● </a:t>
              </a:r>
              <a:endPara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3" name="Shape 28"/>
            <p:cNvSpPr/>
            <p:nvPr/>
          </p:nvSpPr>
          <p:spPr>
            <a:xfrm>
              <a:off x="2959989" y="6426073"/>
              <a:ext cx="287147" cy="287020"/>
            </a:xfrm>
            <a:custGeom>
              <a:avLst/>
              <a:gdLst/>
              <a:ahLst/>
              <a:cxnLst/>
              <a:rect l="0" t="0" r="0" b="0"/>
              <a:pathLst>
                <a:path w="287147" h="287020">
                  <a:moveTo>
                    <a:pt x="143637" y="0"/>
                  </a:moveTo>
                  <a:cubicBezTo>
                    <a:pt x="222504" y="0"/>
                    <a:pt x="287147" y="64643"/>
                    <a:pt x="287147" y="143511"/>
                  </a:cubicBezTo>
                  <a:cubicBezTo>
                    <a:pt x="287147" y="222504"/>
                    <a:pt x="222504" y="287020"/>
                    <a:pt x="143637" y="287020"/>
                  </a:cubicBezTo>
                  <a:cubicBezTo>
                    <a:pt x="64643" y="287020"/>
                    <a:pt x="0" y="222504"/>
                    <a:pt x="0" y="143511"/>
                  </a:cubicBezTo>
                  <a:cubicBezTo>
                    <a:pt x="0" y="64643"/>
                    <a:pt x="64643" y="0"/>
                    <a:pt x="143637" y="0"/>
                  </a:cubicBezTo>
                  <a:close/>
                </a:path>
              </a:pathLst>
            </a:custGeom>
            <a:ln w="9017" cap="rnd">
              <a:round/>
            </a:ln>
          </p:spPr>
          <p:style>
            <a:lnRef idx="1">
              <a:srgbClr val="7467AA"/>
            </a:lnRef>
            <a:fillRef idx="1">
              <a:srgbClr val="7467A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64922" y="5146513"/>
              <a:ext cx="286321" cy="391295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>
              <a:noAutofit/>
            </a:bodyPr>
            <a:lstStyle/>
            <a:p>
              <a:pPr marL="0" marR="0" indent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50" dirty="0">
                  <a:solidFill>
                    <a:srgbClr val="7467AA"/>
                  </a:solidFill>
                  <a:effectLst/>
                  <a:latin typeface="Segoe UI Symbol" panose="020B0502040204020203" pitchFamily="34" charset="0"/>
                  <a:ea typeface="Segoe UI Symbol" panose="020B0502040204020203" pitchFamily="34" charset="0"/>
                  <a:cs typeface="Segoe UI Symbol" panose="020B0502040204020203" pitchFamily="34" charset="0"/>
                </a:rPr>
                <a:t>●</a:t>
              </a:r>
              <a:endPara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5" name="Shape 30"/>
            <p:cNvSpPr/>
            <p:nvPr/>
          </p:nvSpPr>
          <p:spPr>
            <a:xfrm>
              <a:off x="0" y="3757676"/>
              <a:ext cx="383921" cy="383921"/>
            </a:xfrm>
            <a:custGeom>
              <a:avLst/>
              <a:gdLst/>
              <a:ahLst/>
              <a:cxnLst/>
              <a:rect l="0" t="0" r="0" b="0"/>
              <a:pathLst>
                <a:path w="383921" h="383921">
                  <a:moveTo>
                    <a:pt x="191897" y="0"/>
                  </a:moveTo>
                  <a:cubicBezTo>
                    <a:pt x="297561" y="0"/>
                    <a:pt x="383921" y="86360"/>
                    <a:pt x="383921" y="192024"/>
                  </a:cubicBezTo>
                  <a:cubicBezTo>
                    <a:pt x="383921" y="297561"/>
                    <a:pt x="297561" y="383921"/>
                    <a:pt x="191897" y="383921"/>
                  </a:cubicBezTo>
                  <a:cubicBezTo>
                    <a:pt x="86360" y="383921"/>
                    <a:pt x="0" y="297561"/>
                    <a:pt x="0" y="192024"/>
                  </a:cubicBezTo>
                  <a:cubicBezTo>
                    <a:pt x="0" y="86360"/>
                    <a:pt x="86360" y="0"/>
                    <a:pt x="191897" y="0"/>
                  </a:cubicBezTo>
                  <a:close/>
                </a:path>
              </a:pathLst>
            </a:custGeom>
            <a:ln w="9017" cap="rnd">
              <a:round/>
            </a:ln>
          </p:spPr>
          <p:style>
            <a:lnRef idx="1">
              <a:srgbClr val="7467AA"/>
            </a:lnRef>
            <a:fillRef idx="1">
              <a:srgbClr val="7467A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Shape 31"/>
            <p:cNvSpPr/>
            <p:nvPr/>
          </p:nvSpPr>
          <p:spPr>
            <a:xfrm>
              <a:off x="83566" y="1723390"/>
              <a:ext cx="876300" cy="876300"/>
            </a:xfrm>
            <a:custGeom>
              <a:avLst/>
              <a:gdLst/>
              <a:ahLst/>
              <a:cxnLst/>
              <a:rect l="0" t="0" r="0" b="0"/>
              <a:pathLst>
                <a:path w="876300" h="876300">
                  <a:moveTo>
                    <a:pt x="438150" y="0"/>
                  </a:moveTo>
                  <a:cubicBezTo>
                    <a:pt x="679069" y="0"/>
                    <a:pt x="876300" y="197231"/>
                    <a:pt x="876300" y="438150"/>
                  </a:cubicBezTo>
                  <a:cubicBezTo>
                    <a:pt x="876300" y="679069"/>
                    <a:pt x="679069" y="876300"/>
                    <a:pt x="438150" y="876300"/>
                  </a:cubicBezTo>
                  <a:cubicBezTo>
                    <a:pt x="197104" y="876300"/>
                    <a:pt x="0" y="679069"/>
                    <a:pt x="0" y="438150"/>
                  </a:cubicBezTo>
                  <a:cubicBezTo>
                    <a:pt x="0" y="197231"/>
                    <a:pt x="197104" y="0"/>
                    <a:pt x="438150" y="0"/>
                  </a:cubicBezTo>
                  <a:close/>
                </a:path>
              </a:pathLst>
            </a:custGeom>
            <a:ln w="9017" cap="rnd">
              <a:round/>
            </a:ln>
          </p:spPr>
          <p:style>
            <a:lnRef idx="1">
              <a:srgbClr val="7467AA"/>
            </a:lnRef>
            <a:fillRef idx="1">
              <a:srgbClr val="7467A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Shape 32"/>
            <p:cNvSpPr/>
            <p:nvPr/>
          </p:nvSpPr>
          <p:spPr>
            <a:xfrm>
              <a:off x="1751711" y="509016"/>
              <a:ext cx="574548" cy="574548"/>
            </a:xfrm>
            <a:custGeom>
              <a:avLst/>
              <a:gdLst/>
              <a:ahLst/>
              <a:cxnLst/>
              <a:rect l="0" t="0" r="0" b="0"/>
              <a:pathLst>
                <a:path w="574548" h="574548">
                  <a:moveTo>
                    <a:pt x="287274" y="0"/>
                  </a:moveTo>
                  <a:cubicBezTo>
                    <a:pt x="445262" y="0"/>
                    <a:pt x="574548" y="129286"/>
                    <a:pt x="574548" y="287274"/>
                  </a:cubicBezTo>
                  <a:cubicBezTo>
                    <a:pt x="574548" y="445262"/>
                    <a:pt x="445262" y="574548"/>
                    <a:pt x="287274" y="574548"/>
                  </a:cubicBezTo>
                  <a:cubicBezTo>
                    <a:pt x="129286" y="574548"/>
                    <a:pt x="0" y="445262"/>
                    <a:pt x="0" y="287274"/>
                  </a:cubicBezTo>
                  <a:cubicBezTo>
                    <a:pt x="0" y="129286"/>
                    <a:pt x="129286" y="0"/>
                    <a:pt x="287274" y="0"/>
                  </a:cubicBezTo>
                  <a:close/>
                </a:path>
              </a:pathLst>
            </a:custGeom>
            <a:ln w="9017" cap="rnd">
              <a:round/>
            </a:ln>
          </p:spPr>
          <p:style>
            <a:lnRef idx="1">
              <a:srgbClr val="7467AA"/>
            </a:lnRef>
            <a:fillRef idx="1">
              <a:srgbClr val="7467A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350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1" y="0"/>
            <a:ext cx="1526394" cy="5937955"/>
          </a:xfrm>
          <a:prstGeom prst="rect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76" name="Content Placeholder 2"/>
          <p:cNvSpPr txBox="1">
            <a:spLocks/>
          </p:cNvSpPr>
          <p:nvPr/>
        </p:nvSpPr>
        <p:spPr>
          <a:xfrm>
            <a:off x="1655196" y="575830"/>
            <a:ext cx="6462674" cy="1027371"/>
          </a:xfrm>
          <a:prstGeom prst="rect">
            <a:avLst/>
          </a:prstGeom>
          <a:effectLst/>
        </p:spPr>
        <p:txBody>
          <a:bodyPr vert="horz" lIns="81604" tIns="40802" rIns="81604" bIns="40802" rtlCol="0">
            <a:noAutofit/>
          </a:bodyPr>
          <a:lstStyle>
            <a:lvl1pPr marL="306016" indent="-306016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3035" indent="-255013" algn="l" defTabSz="408022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054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075" indent="-204011" algn="l" defTabSz="40802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6097" indent="-204011" algn="l" defTabSz="40802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118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140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161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183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694111" y="798785"/>
            <a:ext cx="7449889" cy="4550589"/>
            <a:chOff x="2144298" y="560769"/>
            <a:chExt cx="7082993" cy="432647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1364" y="975663"/>
              <a:ext cx="4146515" cy="3648933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131516" y="560769"/>
              <a:ext cx="1483942" cy="646331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Topical Anesthetic (TA)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144298" y="3192705"/>
              <a:ext cx="2217050" cy="37555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S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weet taste + N02 + TA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622222" y="619853"/>
              <a:ext cx="1874488" cy="369332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Sweet multisensory + TA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820882" y="1075760"/>
              <a:ext cx="1106893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NNS + TA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496710" y="1635431"/>
              <a:ext cx="1578260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Sweet taste + TA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128682" y="4490508"/>
              <a:ext cx="2488120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Acetaminophen 60m + TA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576728" y="4517916"/>
              <a:ext cx="1314881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WFDRI + TA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831961" y="4016238"/>
              <a:ext cx="1382090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Sweet taste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800811" y="2508367"/>
              <a:ext cx="1426480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No treatment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416723" y="3427233"/>
              <a:ext cx="1738233" cy="369332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EBMmultisensory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 + TA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938311" y="4043190"/>
              <a:ext cx="2226482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Acetaminophen 30m + TA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04836" y="2292807"/>
              <a:ext cx="1617200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Sweet repeated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05806" y="1431091"/>
              <a:ext cx="1617200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Sweet + singing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0" y="0"/>
            <a:ext cx="9136356" cy="223620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RESULTS – PAIN REACTIVITY</a:t>
            </a:r>
            <a:endParaRPr lang="en-CA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 rot="16200000">
            <a:off x="-1682244" y="2633430"/>
            <a:ext cx="4812289" cy="1143000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665C95"/>
                </a:solidFill>
              </a:rPr>
              <a:t>PAIN REACTIVITY</a:t>
            </a:r>
            <a:endParaRPr lang="en-US" dirty="0">
              <a:solidFill>
                <a:srgbClr val="665C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82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527048" cy="5937955"/>
          </a:xfrm>
          <a:prstGeom prst="rect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69" y="421767"/>
            <a:ext cx="4812289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665C95"/>
                </a:solidFill>
              </a:rPr>
              <a:t>Participant characteristics</a:t>
            </a:r>
            <a:endParaRPr lang="en-US" dirty="0">
              <a:solidFill>
                <a:srgbClr val="665C9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3223"/>
          <a:stretch/>
        </p:blipFill>
        <p:spPr>
          <a:xfrm>
            <a:off x="2677612" y="1512685"/>
            <a:ext cx="5972832" cy="1233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612" y="2982490"/>
            <a:ext cx="5971032" cy="12229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784" y="4285796"/>
            <a:ext cx="5169860" cy="122681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 rot="16200000">
            <a:off x="-1682244" y="2633430"/>
            <a:ext cx="4812289" cy="1143000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665C95"/>
                </a:solidFill>
              </a:rPr>
              <a:t>SYNTHESIS FEASIBILITY</a:t>
            </a:r>
            <a:endParaRPr lang="en-US" dirty="0">
              <a:solidFill>
                <a:srgbClr val="665C95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 rot="16200000">
            <a:off x="1451796" y="2724380"/>
            <a:ext cx="1916952" cy="259354"/>
          </a:xfrm>
          <a:prstGeom prst="rect">
            <a:avLst/>
          </a:prstGeom>
        </p:spPr>
        <p:txBody>
          <a:bodyPr vert="horz" lIns="81604" tIns="40802" rIns="81604" bIns="40802" rtlCol="0" anchor="ctr">
            <a:no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 smtClean="0"/>
              <a:t>Treatment effect</a:t>
            </a:r>
            <a:endParaRPr lang="en-US" sz="11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900289" y="2759135"/>
            <a:ext cx="1916952" cy="259354"/>
          </a:xfrm>
          <a:prstGeom prst="rect">
            <a:avLst/>
          </a:prstGeom>
        </p:spPr>
        <p:txBody>
          <a:bodyPr vert="horz" lIns="81604" tIns="40802" rIns="81604" bIns="40802" rtlCol="0" anchor="ctr">
            <a:no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 smtClean="0"/>
              <a:t>Baseline PIPP score</a:t>
            </a:r>
            <a:endParaRPr lang="en-US" sz="11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900289" y="4267954"/>
            <a:ext cx="1916952" cy="259354"/>
          </a:xfrm>
          <a:prstGeom prst="rect">
            <a:avLst/>
          </a:prstGeom>
        </p:spPr>
        <p:txBody>
          <a:bodyPr vert="horz" lIns="81604" tIns="40802" rIns="81604" bIns="40802" rtlCol="0" anchor="ctr">
            <a:no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 smtClean="0"/>
              <a:t>Postmenstrual age</a:t>
            </a:r>
            <a:endParaRPr lang="en-US" sz="1100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36356" cy="223620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RESULTS – PAIN REACTIVITY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706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028" y="1512685"/>
            <a:ext cx="5971032" cy="1257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661" y="2917685"/>
            <a:ext cx="5813292" cy="127626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0"/>
            <a:ext cx="1527048" cy="5937955"/>
          </a:xfrm>
          <a:prstGeom prst="rect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8399" y="363539"/>
            <a:ext cx="4812289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665C95"/>
                </a:solidFill>
              </a:rPr>
              <a:t>Study Characteristics</a:t>
            </a:r>
            <a:endParaRPr lang="en-US" dirty="0">
              <a:solidFill>
                <a:srgbClr val="665C9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067" y="4278179"/>
            <a:ext cx="4484480" cy="106416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 rot="16200000">
            <a:off x="-1682244" y="2633430"/>
            <a:ext cx="4812289" cy="1143000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665C95"/>
                </a:solidFill>
              </a:rPr>
              <a:t>SYNTHESIS FEASIBILITY</a:t>
            </a:r>
            <a:endParaRPr lang="en-US" dirty="0">
              <a:solidFill>
                <a:srgbClr val="665C95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 rot="16200000">
            <a:off x="1547575" y="2734605"/>
            <a:ext cx="1916952" cy="259354"/>
          </a:xfrm>
          <a:prstGeom prst="rect">
            <a:avLst/>
          </a:prstGeom>
        </p:spPr>
        <p:txBody>
          <a:bodyPr vert="horz" lIns="81604" tIns="40802" rIns="81604" bIns="40802" rtlCol="0" anchor="ctr">
            <a:no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 smtClean="0"/>
              <a:t>Treatment effect</a:t>
            </a:r>
            <a:endParaRPr lang="en-US" sz="11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996068" y="2720569"/>
            <a:ext cx="1916952" cy="259354"/>
          </a:xfrm>
          <a:prstGeom prst="rect">
            <a:avLst/>
          </a:prstGeom>
        </p:spPr>
        <p:txBody>
          <a:bodyPr vert="horz" lIns="81604" tIns="40802" rIns="81604" bIns="40802" rtlCol="0" anchor="ctr">
            <a:no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 smtClean="0"/>
              <a:t>Imputed mean</a:t>
            </a:r>
            <a:endParaRPr lang="en-US" sz="11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996068" y="4212217"/>
            <a:ext cx="1916952" cy="259354"/>
          </a:xfrm>
          <a:prstGeom prst="rect">
            <a:avLst/>
          </a:prstGeom>
        </p:spPr>
        <p:txBody>
          <a:bodyPr vert="horz" lIns="81604" tIns="40802" rIns="81604" bIns="40802" rtlCol="0" anchor="ctr">
            <a:no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 smtClean="0"/>
              <a:t>Risk of Bias</a:t>
            </a:r>
            <a:endParaRPr lang="en-US" sz="1100" dirty="0"/>
          </a:p>
        </p:txBody>
      </p:sp>
      <p:sp>
        <p:nvSpPr>
          <p:cNvPr id="12" name="Rectangle 11"/>
          <p:cNvSpPr/>
          <p:nvPr/>
        </p:nvSpPr>
        <p:spPr>
          <a:xfrm>
            <a:off x="0" y="-5133"/>
            <a:ext cx="9136356" cy="223620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RESULTS – PAIN REACTIVITY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2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006" y="562375"/>
            <a:ext cx="4732350" cy="48132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527048" cy="5937955"/>
          </a:xfrm>
          <a:prstGeom prst="rect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527048" y="473729"/>
            <a:ext cx="3041130" cy="445523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Inconsistency detected in one comparison. </a:t>
            </a: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Trial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was very high risk of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bias and inaccessible to meta-regression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Removal reduced between-trial SD (1.32 to 1.12)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Best fitting model was Boyle removed and imputed means removed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 rot="16200000">
            <a:off x="-1682244" y="2633430"/>
            <a:ext cx="4812289" cy="1143000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665C95"/>
                </a:solidFill>
              </a:rPr>
              <a:t>INCONSISTENCY</a:t>
            </a:r>
            <a:endParaRPr lang="en-US" dirty="0">
              <a:solidFill>
                <a:srgbClr val="665C9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10633"/>
            <a:ext cx="9136356" cy="223620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RESULTS – PAIN REACTIVITY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7183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65C95"/>
                </a:solidFill>
              </a:rPr>
              <a:t>PREVENTION OF ROP</a:t>
            </a:r>
            <a:endParaRPr lang="en-US" dirty="0">
              <a:solidFill>
                <a:srgbClr val="665C9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258" y="1469618"/>
            <a:ext cx="8749430" cy="17996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Canadian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Paediatric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 Society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guidelines recommend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serial eye exams for all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infants born less than 31 weeks GA as well as infants less than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1250g</a:t>
            </a:r>
            <a:r>
              <a:rPr lang="en-CA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. </a:t>
            </a:r>
            <a:r>
              <a:rPr lang="en-CA" sz="19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Canadian </a:t>
            </a:r>
            <a:r>
              <a:rPr lang="en-CA" sz="19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Paediatric </a:t>
            </a:r>
            <a:r>
              <a:rPr lang="en-CA" sz="19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Society, 2016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36356" cy="274640"/>
          </a:xfrm>
          <a:prstGeom prst="rect">
            <a:avLst/>
          </a:prstGeom>
          <a:solidFill>
            <a:schemeClr val="accent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BACKGROUND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279" y="3321273"/>
            <a:ext cx="3668521" cy="25025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4258" y="3469711"/>
            <a:ext cx="4572000" cy="16858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Standard approach includes the use of speculum and scleral depression.</a:t>
            </a:r>
            <a:endParaRPr lang="en-US" sz="2400" i="1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3198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527048" cy="5937955"/>
          </a:xfrm>
          <a:prstGeom prst="rect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 rot="16200000">
            <a:off x="-1682244" y="2633430"/>
            <a:ext cx="4812289" cy="1143000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665C95"/>
                </a:solidFill>
              </a:rPr>
              <a:t>RELATIVE EFFECTS</a:t>
            </a:r>
            <a:endParaRPr lang="en-US" dirty="0">
              <a:solidFill>
                <a:srgbClr val="665C95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32479" y="383286"/>
            <a:ext cx="6694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 Probability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that difference between top two treatments is at least 2 points =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12.8%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9"/>
          <a:stretch/>
        </p:blipFill>
        <p:spPr>
          <a:xfrm>
            <a:off x="2467964" y="2144110"/>
            <a:ext cx="5971947" cy="331485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0633"/>
            <a:ext cx="9136356" cy="223620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RESULTS – PAIN REACTIVITY</a:t>
            </a:r>
            <a:endParaRPr lang="en-CA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11037" y="1363316"/>
            <a:ext cx="6085800" cy="98003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665C95"/>
                </a:solidFill>
              </a:rPr>
              <a:t>PIPP Reactivity </a:t>
            </a:r>
            <a:r>
              <a:rPr lang="en-US" sz="2400" dirty="0" err="1" smtClean="0">
                <a:solidFill>
                  <a:srgbClr val="665C95"/>
                </a:solidFill>
              </a:rPr>
              <a:t>vs</a:t>
            </a:r>
            <a:r>
              <a:rPr lang="en-US" sz="2400" dirty="0" smtClean="0">
                <a:solidFill>
                  <a:srgbClr val="665C95"/>
                </a:solidFill>
              </a:rPr>
              <a:t> Topical Anesthetic</a:t>
            </a:r>
            <a:endParaRPr lang="en-US" sz="2400" dirty="0">
              <a:solidFill>
                <a:srgbClr val="665C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095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"/>
    </mc:Choice>
    <mc:Fallback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527048" cy="5937955"/>
          </a:xfrm>
          <a:prstGeom prst="rect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 rot="16200000">
            <a:off x="-1682244" y="2633430"/>
            <a:ext cx="4812289" cy="1143000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665C95"/>
                </a:solidFill>
              </a:rPr>
              <a:t>ABSOLUTE SCORES</a:t>
            </a:r>
            <a:endParaRPr lang="en-US" dirty="0">
              <a:solidFill>
                <a:srgbClr val="665C95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180079" y="363934"/>
            <a:ext cx="6781041" cy="14941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Probability that mean absolute score &lt;= 6 less than 1%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448" y="1655378"/>
            <a:ext cx="7377445" cy="40118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0633"/>
            <a:ext cx="9136356" cy="223620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RESULTS – PAIN REACTIVITY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85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31"/>
          <a:stretch/>
        </p:blipFill>
        <p:spPr>
          <a:xfrm>
            <a:off x="3155667" y="1538063"/>
            <a:ext cx="4151376" cy="316985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-7972"/>
            <a:ext cx="1527048" cy="5960533"/>
          </a:xfrm>
          <a:prstGeom prst="rect">
            <a:avLst/>
          </a:prstGeom>
          <a:solidFill>
            <a:schemeClr val="tx2">
              <a:lumMod val="40000"/>
              <a:lumOff val="60000"/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1679448" y="2230379"/>
            <a:ext cx="1895309" cy="34624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Topical Anesthetic (TA)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808967" y="3358255"/>
            <a:ext cx="496489" cy="34624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NNS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231355" y="1175162"/>
            <a:ext cx="1747594" cy="346249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Sweet multisensory + TA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314153" y="1541818"/>
            <a:ext cx="1106893" cy="34624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NNS + TA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443263" y="1624799"/>
            <a:ext cx="1578260" cy="34624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Sweet taste + TA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667980" y="4013439"/>
            <a:ext cx="1992606" cy="34624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Acetaminophen 60m + TA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984842" y="4119726"/>
            <a:ext cx="916739" cy="34624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Sweet taste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625755" y="4654769"/>
            <a:ext cx="1039962" cy="34624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No treatment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068138" y="2185717"/>
            <a:ext cx="1472939" cy="5688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EBM multisensory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+ TA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175514" y="3047875"/>
            <a:ext cx="1177639" cy="60016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Acetaminophen 30m + TA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979298" y="4582942"/>
            <a:ext cx="1617200" cy="34624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Morphine + TA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310527" y="1861047"/>
            <a:ext cx="1617200" cy="34624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Sweet + singing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0" y="0"/>
            <a:ext cx="9136356" cy="223620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RESULTS – PAIN RECOVERY</a:t>
            </a:r>
            <a:endParaRPr lang="en-CA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 rot="16200000">
            <a:off x="-1682244" y="2633430"/>
            <a:ext cx="4812289" cy="1143000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665C95"/>
                </a:solidFill>
              </a:rPr>
              <a:t>PAIN RECOVERY</a:t>
            </a:r>
            <a:endParaRPr lang="en-US" dirty="0">
              <a:solidFill>
                <a:srgbClr val="665C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63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7972"/>
            <a:ext cx="1527048" cy="5960533"/>
          </a:xfrm>
          <a:prstGeom prst="rect">
            <a:avLst/>
          </a:prstGeom>
          <a:solidFill>
            <a:schemeClr val="tx2">
              <a:lumMod val="40000"/>
              <a:lumOff val="60000"/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527048" y="490258"/>
            <a:ext cx="3041130" cy="44552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No inconsistency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Primary analysis was best fitting model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 rot="16200000">
            <a:off x="-1682244" y="2633430"/>
            <a:ext cx="4812289" cy="1143000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665C95"/>
                </a:solidFill>
              </a:rPr>
              <a:t>INCONSISTENCY</a:t>
            </a:r>
            <a:endParaRPr lang="en-US" dirty="0">
              <a:solidFill>
                <a:srgbClr val="665C95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36356" cy="223620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RESULTS – PAIN RECOVERY</a:t>
            </a:r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78" y="473729"/>
            <a:ext cx="4359075" cy="526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0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"/>
    </mc:Choice>
    <mc:Fallback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7972"/>
            <a:ext cx="1527048" cy="5960533"/>
          </a:xfrm>
          <a:prstGeom prst="rect">
            <a:avLst/>
          </a:prstGeom>
          <a:solidFill>
            <a:schemeClr val="tx2">
              <a:lumMod val="40000"/>
              <a:lumOff val="60000"/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 rot="16200000">
            <a:off x="-1682244" y="2633430"/>
            <a:ext cx="4812289" cy="1143000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665C95"/>
                </a:solidFill>
              </a:rPr>
              <a:t>RELATIVE EFFECTS</a:t>
            </a:r>
            <a:endParaRPr lang="en-US" dirty="0">
              <a:solidFill>
                <a:srgbClr val="665C95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32479" y="383286"/>
            <a:ext cx="6694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 Probability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that difference between top two treatments is at least 2 points =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12.8%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36356" cy="223620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RESULTS – PAIN RECOVERY</a:t>
            </a:r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0"/>
          <a:stretch/>
        </p:blipFill>
        <p:spPr>
          <a:xfrm>
            <a:off x="2569778" y="2396359"/>
            <a:ext cx="5825359" cy="3019095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11037" y="1363316"/>
            <a:ext cx="6085800" cy="98003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665C95"/>
                </a:solidFill>
              </a:rPr>
              <a:t>PIPP Recovery </a:t>
            </a:r>
            <a:r>
              <a:rPr lang="en-US" sz="2400" dirty="0" err="1" smtClean="0">
                <a:solidFill>
                  <a:srgbClr val="665C95"/>
                </a:solidFill>
              </a:rPr>
              <a:t>vs</a:t>
            </a:r>
            <a:r>
              <a:rPr lang="en-US" sz="2400" dirty="0" smtClean="0">
                <a:solidFill>
                  <a:srgbClr val="665C95"/>
                </a:solidFill>
              </a:rPr>
              <a:t> Topical Anesthetic</a:t>
            </a:r>
            <a:endParaRPr lang="en-US" sz="2400" dirty="0">
              <a:solidFill>
                <a:srgbClr val="665C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383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"/>
    </mc:Choice>
    <mc:Fallback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7972"/>
            <a:ext cx="1527048" cy="5960533"/>
          </a:xfrm>
          <a:prstGeom prst="rect">
            <a:avLst/>
          </a:prstGeom>
          <a:solidFill>
            <a:schemeClr val="tx2">
              <a:lumMod val="40000"/>
              <a:lumOff val="60000"/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 rot="16200000">
            <a:off x="-1682244" y="2633430"/>
            <a:ext cx="4812289" cy="1143000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665C95"/>
                </a:solidFill>
              </a:rPr>
              <a:t>ABSOLUTE SCORES</a:t>
            </a:r>
            <a:endParaRPr lang="en-US" dirty="0">
              <a:solidFill>
                <a:srgbClr val="665C95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180079" y="363934"/>
            <a:ext cx="6781041" cy="14941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Probability that mean absolute score &lt;= 6 less than 1%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448" y="1655378"/>
            <a:ext cx="7377445" cy="401185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9136356" cy="223620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RESULTS – PAIN RECOVERY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4638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"/>
    </mc:Choice>
    <mc:Fallback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87708" y="369685"/>
            <a:ext cx="4812289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665C95"/>
                </a:solidFill>
              </a:rPr>
              <a:t>PIPP Recovery</a:t>
            </a:r>
            <a:endParaRPr lang="en-US" dirty="0">
              <a:solidFill>
                <a:srgbClr val="665C95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3981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Inconsis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36356" cy="223620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RESULTS – PAIN RECOVERY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23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29710" y="369685"/>
            <a:ext cx="6170287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665C95"/>
                </a:solidFill>
              </a:rPr>
              <a:t>All treatments – Best model</a:t>
            </a:r>
            <a:endParaRPr lang="en-US" dirty="0">
              <a:solidFill>
                <a:srgbClr val="665C95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3981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Inconsis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36356" cy="223620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RESULTS – PAIN RECOVERY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13500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"/>
    </mc:Choice>
    <mc:Fallback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65C95"/>
                </a:solidFill>
              </a:rPr>
              <a:t>LIMITATIONS</a:t>
            </a:r>
            <a:endParaRPr lang="en-US" dirty="0">
              <a:solidFill>
                <a:srgbClr val="665C9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140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Meta-regressions likely underpowered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Inconsistent loop complicates interpretation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Reactivity/Recovery split not ideal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01542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140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Network Meta Analysis is a powerful tool under the right conditions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Interpretation can be complex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Assumptions might otherwise go un-checked</a:t>
            </a:r>
          </a:p>
        </p:txBody>
      </p:sp>
    </p:spTree>
    <p:extLst>
      <p:ext uri="{BB962C8B-B14F-4D97-AF65-F5344CB8AC3E}">
        <p14:creationId xmlns:p14="http://schemas.microsoft.com/office/powerpoint/2010/main" val="18192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65C95"/>
                </a:solidFill>
              </a:rPr>
              <a:t>EXISTING REVIEWS</a:t>
            </a:r>
            <a:endParaRPr lang="en-US" dirty="0">
              <a:solidFill>
                <a:srgbClr val="665C9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140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36356" cy="274640"/>
          </a:xfrm>
          <a:prstGeom prst="rect">
            <a:avLst/>
          </a:prstGeom>
          <a:solidFill>
            <a:schemeClr val="accent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BACKGROUND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6075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REFERENCES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CA" sz="1600" dirty="0">
              <a:solidFill>
                <a:srgbClr val="595959"/>
              </a:solidFill>
              <a:latin typeface="Raleway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1600" dirty="0" err="1">
                <a:solidFill>
                  <a:srgbClr val="595959"/>
                </a:solidFill>
                <a:latin typeface="Raleway"/>
              </a:rPr>
              <a:t>Borenstein</a:t>
            </a:r>
            <a:r>
              <a:rPr lang="en-CA" sz="1600" dirty="0">
                <a:solidFill>
                  <a:srgbClr val="595959"/>
                </a:solidFill>
                <a:latin typeface="Raleway"/>
              </a:rPr>
              <a:t>, M., Hedges, L. V., Higgins, J. P. T., &amp; Rothstein, H. R. (2009). Introduction to Meta-Analysis. </a:t>
            </a:r>
            <a:r>
              <a:rPr lang="en-CA" sz="1600" dirty="0">
                <a:solidFill>
                  <a:srgbClr val="595959"/>
                </a:solidFill>
                <a:latin typeface="Raleway"/>
                <a:hlinkClick r:id="rId2"/>
              </a:rPr>
              <a:t>https://doi.org/10.1002/9780470743386.fmatter</a:t>
            </a:r>
            <a:endParaRPr lang="en-CA" sz="1600" dirty="0">
              <a:solidFill>
                <a:srgbClr val="595959"/>
              </a:solidFill>
              <a:latin typeface="Raleway"/>
            </a:endParaRPr>
          </a:p>
          <a:p>
            <a:pPr marL="0" indent="0">
              <a:buNone/>
            </a:pPr>
            <a:endParaRPr lang="en-CA" sz="1600" dirty="0">
              <a:solidFill>
                <a:srgbClr val="595959"/>
              </a:solidFill>
              <a:latin typeface="Raleway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1600" dirty="0">
                <a:solidFill>
                  <a:srgbClr val="595959"/>
                </a:solidFill>
                <a:latin typeface="Raleway"/>
              </a:rPr>
              <a:t>Higgins JPT, Altman DG, </a:t>
            </a:r>
            <a:r>
              <a:rPr lang="en-CA" sz="1600" dirty="0" err="1">
                <a:solidFill>
                  <a:srgbClr val="595959"/>
                </a:solidFill>
                <a:latin typeface="Raleway"/>
              </a:rPr>
              <a:t>Gøtzsche</a:t>
            </a:r>
            <a:r>
              <a:rPr lang="en-CA" sz="1600" dirty="0">
                <a:solidFill>
                  <a:srgbClr val="595959"/>
                </a:solidFill>
                <a:latin typeface="Raleway"/>
              </a:rPr>
              <a:t> PC, </a:t>
            </a:r>
            <a:r>
              <a:rPr lang="en-CA" sz="1600" dirty="0" err="1">
                <a:solidFill>
                  <a:srgbClr val="595959"/>
                </a:solidFill>
                <a:latin typeface="Raleway"/>
              </a:rPr>
              <a:t>Jüni</a:t>
            </a:r>
            <a:r>
              <a:rPr lang="en-CA" sz="1600" dirty="0">
                <a:solidFill>
                  <a:srgbClr val="595959"/>
                </a:solidFill>
                <a:latin typeface="Raleway"/>
              </a:rPr>
              <a:t> P, Moher D, </a:t>
            </a:r>
            <a:r>
              <a:rPr lang="en-CA" sz="1600" dirty="0" err="1">
                <a:solidFill>
                  <a:srgbClr val="595959"/>
                </a:solidFill>
                <a:latin typeface="Raleway"/>
              </a:rPr>
              <a:t>Oxman</a:t>
            </a:r>
            <a:r>
              <a:rPr lang="en-CA" sz="1600" dirty="0">
                <a:solidFill>
                  <a:srgbClr val="595959"/>
                </a:solidFill>
                <a:latin typeface="Raleway"/>
              </a:rPr>
              <a:t> AD, … JAC. (2011). The Cochrane Collaboration’s tool for assessing risk of bias in randomised trials. . British Medical Journal, 343, 889–893. https://doi.org/doi: 10.1136/bmj.d5928</a:t>
            </a:r>
          </a:p>
          <a:p>
            <a:pPr marL="0" indent="0">
              <a:buNone/>
            </a:pPr>
            <a:endParaRPr lang="en-CA" sz="1600" dirty="0">
              <a:solidFill>
                <a:srgbClr val="595959"/>
              </a:solidFill>
              <a:latin typeface="Raleway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1600" dirty="0" err="1">
                <a:solidFill>
                  <a:srgbClr val="595959"/>
                </a:solidFill>
                <a:latin typeface="Raleway"/>
              </a:rPr>
              <a:t>Schwarzer</a:t>
            </a:r>
            <a:r>
              <a:rPr lang="en-CA" sz="1600" dirty="0">
                <a:solidFill>
                  <a:srgbClr val="595959"/>
                </a:solidFill>
                <a:latin typeface="Raleway"/>
              </a:rPr>
              <a:t>, G., Carpenter, J. R., &amp; </a:t>
            </a:r>
            <a:r>
              <a:rPr lang="en-CA" sz="1600" dirty="0" err="1">
                <a:solidFill>
                  <a:srgbClr val="595959"/>
                </a:solidFill>
                <a:latin typeface="Raleway"/>
              </a:rPr>
              <a:t>Rücker</a:t>
            </a:r>
            <a:r>
              <a:rPr lang="en-CA" sz="1600" dirty="0">
                <a:solidFill>
                  <a:srgbClr val="595959"/>
                </a:solidFill>
                <a:latin typeface="Raleway"/>
              </a:rPr>
              <a:t>, G. (2015). Meta-Analysis with R. </a:t>
            </a:r>
            <a:r>
              <a:rPr lang="en-CA" sz="1600" dirty="0">
                <a:solidFill>
                  <a:srgbClr val="595959"/>
                </a:solidFill>
                <a:latin typeface="Raleway"/>
                <a:hlinkClick r:id="rId3"/>
              </a:rPr>
              <a:t>https://doi.org/10.1007/978-3-319-21416-0</a:t>
            </a:r>
            <a:endParaRPr lang="en-CA" sz="1600" dirty="0">
              <a:solidFill>
                <a:srgbClr val="595959"/>
              </a:solidFill>
              <a:latin typeface="Raleway"/>
            </a:endParaRPr>
          </a:p>
          <a:p>
            <a:pPr marL="0" indent="0">
              <a:buNone/>
            </a:pPr>
            <a:endParaRPr lang="en-CA" sz="1600" dirty="0">
              <a:solidFill>
                <a:srgbClr val="595959"/>
              </a:solidFill>
              <a:latin typeface="Raleway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1600" dirty="0">
                <a:solidFill>
                  <a:srgbClr val="595959"/>
                </a:solidFill>
                <a:latin typeface="Raleway"/>
              </a:rPr>
              <a:t>Stevens, B., Johnston, C., </a:t>
            </a:r>
            <a:r>
              <a:rPr lang="en-CA" sz="1600" dirty="0" err="1">
                <a:solidFill>
                  <a:srgbClr val="595959"/>
                </a:solidFill>
                <a:latin typeface="Raleway"/>
              </a:rPr>
              <a:t>Taddio</a:t>
            </a:r>
            <a:r>
              <a:rPr lang="en-CA" sz="1600" dirty="0">
                <a:solidFill>
                  <a:srgbClr val="595959"/>
                </a:solidFill>
                <a:latin typeface="Raleway"/>
              </a:rPr>
              <a:t>, A., Gibbins, S., &amp; Yamada, J. (2010). The Premature Infant Pain Profile: Evaluation 13 Years After Development. The Clinical Journal of Pain, 26(9), 813–830. https://doi.org/10.1097/AJP.0b013e3181ed1070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1600" dirty="0">
              <a:solidFill>
                <a:srgbClr val="595959"/>
              </a:solidFill>
              <a:latin typeface="Raleway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CA" sz="1600" dirty="0">
              <a:solidFill>
                <a:srgbClr val="595959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00307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27351"/>
            <a:ext cx="5886449" cy="39227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600" dirty="0">
                <a:solidFill>
                  <a:srgbClr val="665C95"/>
                </a:solidFill>
                <a:latin typeface="Raleway Medium"/>
                <a:cs typeface="Raleway Medium"/>
              </a:rPr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390652"/>
            <a:ext cx="9143999" cy="64097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595959"/>
                </a:solidFill>
                <a:latin typeface="Raleway"/>
                <a:cs typeface="Raleway"/>
              </a:rPr>
              <a:t>Special thanks to the MOM-LINC lab and funders for ongoing support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795" y="1875041"/>
            <a:ext cx="2341459" cy="10550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361" y="3089554"/>
            <a:ext cx="1913306" cy="708632"/>
          </a:xfrm>
          <a:prstGeom prst="rect">
            <a:avLst/>
          </a:prstGeom>
        </p:spPr>
      </p:pic>
      <p:pic>
        <p:nvPicPr>
          <p:cNvPr id="1026" name="Picture 2" descr="Image result for cih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053" y="4795274"/>
            <a:ext cx="1785938" cy="99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ova scotia health research foundati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851" y="3901423"/>
            <a:ext cx="1763499" cy="94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83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65C95"/>
                </a:solidFill>
              </a:rPr>
              <a:t>Appendices</a:t>
            </a:r>
            <a:endParaRPr lang="en-US" dirty="0">
              <a:solidFill>
                <a:srgbClr val="665C9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2965" y="2206391"/>
            <a:ext cx="8671035" cy="6463308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fontAlgn="base"/>
            <a:r>
              <a:rPr lang="en-US" sz="1400" dirty="0" smtClean="0">
                <a:latin typeface="Calibri" panose="020F0502020204030204" pitchFamily="34" charset="0"/>
              </a:rPr>
              <a:t>1</a:t>
            </a:r>
            <a:r>
              <a:rPr lang="en-US" sz="1400" dirty="0">
                <a:latin typeface="Calibri" panose="020F0502020204030204" pitchFamily="34" charset="0"/>
              </a:rPr>
              <a:t>. Retinopathy of Prematurity/ </a:t>
            </a:r>
            <a:endParaRPr lang="en-US" sz="1400" dirty="0"/>
          </a:p>
          <a:p>
            <a:pPr fontAlgn="base"/>
            <a:r>
              <a:rPr lang="en-US" sz="1400" dirty="0">
                <a:latin typeface="Calibri" panose="020F0502020204030204" pitchFamily="34" charset="0"/>
              </a:rPr>
              <a:t>2. </a:t>
            </a:r>
            <a:r>
              <a:rPr lang="en-US" sz="1400" dirty="0" err="1">
                <a:latin typeface="Calibri" panose="020F0502020204030204" pitchFamily="34" charset="0"/>
              </a:rPr>
              <a:t>exp</a:t>
            </a:r>
            <a:r>
              <a:rPr lang="en-US" sz="1400" dirty="0">
                <a:latin typeface="Calibri" panose="020F0502020204030204" pitchFamily="34" charset="0"/>
              </a:rPr>
              <a:t> Ophthalmoscopy/ </a:t>
            </a:r>
            <a:endParaRPr lang="en-US" sz="1400" dirty="0"/>
          </a:p>
          <a:p>
            <a:pPr fontAlgn="base"/>
            <a:r>
              <a:rPr lang="en-US" sz="1400" dirty="0">
                <a:latin typeface="Calibri" panose="020F0502020204030204" pitchFamily="34" charset="0"/>
              </a:rPr>
              <a:t>3. </a:t>
            </a:r>
            <a:r>
              <a:rPr lang="en-US" sz="1400" dirty="0" err="1">
                <a:latin typeface="Calibri" panose="020F0502020204030204" pitchFamily="34" charset="0"/>
              </a:rPr>
              <a:t>retinopath</a:t>
            </a:r>
            <a:r>
              <a:rPr lang="en-US" sz="1400" dirty="0">
                <a:latin typeface="Calibri" panose="020F0502020204030204" pitchFamily="34" charset="0"/>
              </a:rPr>
              <a:t>*.</a:t>
            </a:r>
            <a:r>
              <a:rPr lang="en-US" sz="1400" dirty="0" err="1">
                <a:latin typeface="Calibri" panose="020F0502020204030204" pitchFamily="34" charset="0"/>
              </a:rPr>
              <a:t>tw</a:t>
            </a:r>
            <a:r>
              <a:rPr lang="en-US" sz="1400" dirty="0">
                <a:latin typeface="Calibri" panose="020F0502020204030204" pitchFamily="34" charset="0"/>
              </a:rPr>
              <a:t>. </a:t>
            </a:r>
            <a:endParaRPr lang="en-US" sz="1400" dirty="0"/>
          </a:p>
          <a:p>
            <a:pPr fontAlgn="base"/>
            <a:r>
              <a:rPr lang="en-US" sz="1400" dirty="0">
                <a:latin typeface="Calibri" panose="020F0502020204030204" pitchFamily="34" charset="0"/>
              </a:rPr>
              <a:t>4. </a:t>
            </a:r>
            <a:r>
              <a:rPr lang="en-US" sz="1400" dirty="0" err="1">
                <a:latin typeface="Calibri" panose="020F0502020204030204" pitchFamily="34" charset="0"/>
              </a:rPr>
              <a:t>retrolental</a:t>
            </a:r>
            <a:r>
              <a:rPr lang="en-US" sz="1400" dirty="0">
                <a:latin typeface="Calibri" panose="020F0502020204030204" pitchFamily="34" charset="0"/>
              </a:rPr>
              <a:t> fibroplasia?.tw. </a:t>
            </a:r>
            <a:endParaRPr lang="en-US" sz="1400" dirty="0"/>
          </a:p>
          <a:p>
            <a:pPr fontAlgn="base"/>
            <a:r>
              <a:rPr lang="en-US" sz="1400" dirty="0">
                <a:latin typeface="Calibri" panose="020F0502020204030204" pitchFamily="34" charset="0"/>
              </a:rPr>
              <a:t>5. </a:t>
            </a:r>
            <a:r>
              <a:rPr lang="en-US" sz="1400" dirty="0" err="1">
                <a:latin typeface="Calibri" panose="020F0502020204030204" pitchFamily="34" charset="0"/>
              </a:rPr>
              <a:t>ophthalmoscop</a:t>
            </a:r>
            <a:r>
              <a:rPr lang="en-US" sz="1400" dirty="0">
                <a:latin typeface="Calibri" panose="020F0502020204030204" pitchFamily="34" charset="0"/>
              </a:rPr>
              <a:t>*.</a:t>
            </a:r>
            <a:r>
              <a:rPr lang="en-US" sz="1400" dirty="0" err="1">
                <a:latin typeface="Calibri" panose="020F0502020204030204" pitchFamily="34" charset="0"/>
              </a:rPr>
              <a:t>tw</a:t>
            </a:r>
            <a:r>
              <a:rPr lang="en-US" sz="1400" dirty="0">
                <a:latin typeface="Calibri" panose="020F0502020204030204" pitchFamily="34" charset="0"/>
              </a:rPr>
              <a:t>. </a:t>
            </a:r>
            <a:endParaRPr lang="en-US" sz="1400" dirty="0"/>
          </a:p>
          <a:p>
            <a:pPr fontAlgn="base"/>
            <a:r>
              <a:rPr lang="en-US" sz="1400" dirty="0">
                <a:latin typeface="Calibri" panose="020F0502020204030204" pitchFamily="34" charset="0"/>
              </a:rPr>
              <a:t>6. (scleral </a:t>
            </a:r>
            <a:r>
              <a:rPr lang="en-US" sz="1400" dirty="0" err="1">
                <a:latin typeface="Calibri" panose="020F0502020204030204" pitchFamily="34" charset="0"/>
              </a:rPr>
              <a:t>adj</a:t>
            </a:r>
            <a:r>
              <a:rPr lang="en-US" sz="1400" dirty="0">
                <a:latin typeface="Calibri" panose="020F0502020204030204" pitchFamily="34" charset="0"/>
              </a:rPr>
              <a:t> (depress* or indent*)).</a:t>
            </a:r>
            <a:r>
              <a:rPr lang="en-US" sz="1400" dirty="0" err="1">
                <a:latin typeface="Calibri" panose="020F0502020204030204" pitchFamily="34" charset="0"/>
              </a:rPr>
              <a:t>tw</a:t>
            </a:r>
            <a:r>
              <a:rPr lang="en-US" sz="1400" dirty="0">
                <a:latin typeface="Calibri" panose="020F0502020204030204" pitchFamily="34" charset="0"/>
              </a:rPr>
              <a:t>. </a:t>
            </a:r>
            <a:endParaRPr lang="en-US" sz="1400" dirty="0"/>
          </a:p>
          <a:p>
            <a:pPr fontAlgn="base"/>
            <a:r>
              <a:rPr lang="en-US" sz="1400" dirty="0">
                <a:latin typeface="Calibri" panose="020F0502020204030204" pitchFamily="34" charset="0"/>
              </a:rPr>
              <a:t>7. 1 or 2 or 3 or 4 or 5 or 6 </a:t>
            </a:r>
            <a:endParaRPr lang="en-US" sz="1400" dirty="0"/>
          </a:p>
          <a:p>
            <a:pPr fontAlgn="base"/>
            <a:r>
              <a:rPr lang="en-US" sz="1400" dirty="0">
                <a:latin typeface="Calibri" panose="020F0502020204030204" pitchFamily="34" charset="0"/>
              </a:rPr>
              <a:t>8. </a:t>
            </a:r>
            <a:r>
              <a:rPr lang="en-US" sz="1400" dirty="0" err="1">
                <a:latin typeface="Calibri" panose="020F0502020204030204" pitchFamily="34" charset="0"/>
              </a:rPr>
              <a:t>exp</a:t>
            </a:r>
            <a:r>
              <a:rPr lang="en-US" sz="1400" dirty="0">
                <a:latin typeface="Calibri" panose="020F0502020204030204" pitchFamily="34" charset="0"/>
              </a:rPr>
              <a:t> Infant, Newborn/ </a:t>
            </a:r>
            <a:endParaRPr lang="en-US" sz="1400" dirty="0"/>
          </a:p>
          <a:p>
            <a:pPr fontAlgn="base"/>
            <a:r>
              <a:rPr lang="en-US" sz="1400" dirty="0">
                <a:latin typeface="Calibri" panose="020F0502020204030204" pitchFamily="34" charset="0"/>
              </a:rPr>
              <a:t>9. ((</a:t>
            </a:r>
            <a:r>
              <a:rPr lang="en-US" sz="1400" dirty="0" err="1">
                <a:latin typeface="Calibri" panose="020F0502020204030204" pitchFamily="34" charset="0"/>
              </a:rPr>
              <a:t>prematur</a:t>
            </a:r>
            <a:r>
              <a:rPr lang="en-US" sz="1400" dirty="0">
                <a:latin typeface="Calibri" panose="020F0502020204030204" pitchFamily="34" charset="0"/>
              </a:rPr>
              <a:t>* or pre-</a:t>
            </a:r>
            <a:r>
              <a:rPr lang="en-US" sz="1400" dirty="0" err="1">
                <a:latin typeface="Calibri" panose="020F0502020204030204" pitchFamily="34" charset="0"/>
              </a:rPr>
              <a:t>matur</a:t>
            </a:r>
            <a:r>
              <a:rPr lang="en-US" sz="1400" dirty="0">
                <a:latin typeface="Calibri" panose="020F0502020204030204" pitchFamily="34" charset="0"/>
              </a:rPr>
              <a:t>* or preterm* or pre-term*) adj2 (infant* or newborn? or baby or babies or </a:t>
            </a:r>
            <a:r>
              <a:rPr lang="en-US" sz="1400" dirty="0" err="1">
                <a:latin typeface="Calibri" panose="020F0502020204030204" pitchFamily="34" charset="0"/>
              </a:rPr>
              <a:t>neonat</a:t>
            </a:r>
            <a:r>
              <a:rPr lang="en-US" sz="1400" dirty="0">
                <a:latin typeface="Calibri" panose="020F0502020204030204" pitchFamily="34" charset="0"/>
              </a:rPr>
              <a:t>* or neo-</a:t>
            </a:r>
            <a:r>
              <a:rPr lang="en-US" sz="1400" dirty="0" err="1">
                <a:latin typeface="Calibri" panose="020F0502020204030204" pitchFamily="34" charset="0"/>
              </a:rPr>
              <a:t>nat</a:t>
            </a:r>
            <a:r>
              <a:rPr lang="en-US" sz="1400" dirty="0">
                <a:latin typeface="Calibri" panose="020F0502020204030204" pitchFamily="34" charset="0"/>
              </a:rPr>
              <a:t>* or child*)).</a:t>
            </a:r>
            <a:r>
              <a:rPr lang="en-US" sz="1400" dirty="0" err="1">
                <a:latin typeface="Calibri" panose="020F0502020204030204" pitchFamily="34" charset="0"/>
              </a:rPr>
              <a:t>tw</a:t>
            </a:r>
            <a:r>
              <a:rPr lang="en-US" sz="1400" dirty="0">
                <a:latin typeface="Calibri" panose="020F0502020204030204" pitchFamily="34" charset="0"/>
              </a:rPr>
              <a:t>. </a:t>
            </a:r>
            <a:endParaRPr lang="en-US" sz="1400" dirty="0"/>
          </a:p>
          <a:p>
            <a:pPr fontAlgn="base"/>
            <a:r>
              <a:rPr lang="en-US" sz="1400" dirty="0">
                <a:latin typeface="Calibri" panose="020F0502020204030204" pitchFamily="34" charset="0"/>
              </a:rPr>
              <a:t>10. (</a:t>
            </a:r>
            <a:r>
              <a:rPr lang="en-US" sz="1400" dirty="0" err="1">
                <a:latin typeface="Calibri" panose="020F0502020204030204" pitchFamily="34" charset="0"/>
              </a:rPr>
              <a:t>premie</a:t>
            </a:r>
            <a:r>
              <a:rPr lang="en-US" sz="1400" dirty="0">
                <a:latin typeface="Calibri" panose="020F0502020204030204" pitchFamily="34" charset="0"/>
              </a:rPr>
              <a:t>? or preemie?).</a:t>
            </a:r>
            <a:r>
              <a:rPr lang="en-US" sz="1400" dirty="0" err="1">
                <a:latin typeface="Calibri" panose="020F0502020204030204" pitchFamily="34" charset="0"/>
              </a:rPr>
              <a:t>tw</a:t>
            </a:r>
            <a:r>
              <a:rPr lang="en-US" sz="1400" dirty="0">
                <a:latin typeface="Calibri" panose="020F0502020204030204" pitchFamily="34" charset="0"/>
              </a:rPr>
              <a:t>. </a:t>
            </a:r>
            <a:endParaRPr lang="en-US" sz="1400" dirty="0"/>
          </a:p>
          <a:p>
            <a:pPr fontAlgn="base"/>
            <a:r>
              <a:rPr lang="en-US" sz="1400" dirty="0">
                <a:latin typeface="Calibri" panose="020F0502020204030204" pitchFamily="34" charset="0"/>
              </a:rPr>
              <a:t>11. (low adj2 (</a:t>
            </a:r>
            <a:r>
              <a:rPr lang="en-US" sz="1400" dirty="0" err="1">
                <a:latin typeface="Calibri" panose="020F0502020204030204" pitchFamily="34" charset="0"/>
              </a:rPr>
              <a:t>birthweight</a:t>
            </a:r>
            <a:r>
              <a:rPr lang="en-US" sz="1400" dirty="0">
                <a:latin typeface="Calibri" panose="020F0502020204030204" pitchFamily="34" charset="0"/>
              </a:rPr>
              <a:t>? or birth weight?)).</a:t>
            </a:r>
            <a:r>
              <a:rPr lang="en-US" sz="1400" dirty="0" err="1">
                <a:latin typeface="Calibri" panose="020F0502020204030204" pitchFamily="34" charset="0"/>
              </a:rPr>
              <a:t>tw</a:t>
            </a:r>
            <a:r>
              <a:rPr lang="en-US" sz="1400" dirty="0">
                <a:latin typeface="Calibri" panose="020F0502020204030204" pitchFamily="34" charset="0"/>
              </a:rPr>
              <a:t>. </a:t>
            </a:r>
            <a:endParaRPr lang="en-US" sz="1400" dirty="0"/>
          </a:p>
          <a:p>
            <a:pPr fontAlgn="base"/>
            <a:r>
              <a:rPr lang="en-US" sz="1400" dirty="0">
                <a:latin typeface="Calibri" panose="020F0502020204030204" pitchFamily="34" charset="0"/>
              </a:rPr>
              <a:t>12. (small adj2 gestation* age).</a:t>
            </a:r>
            <a:r>
              <a:rPr lang="en-US" sz="1400" dirty="0" err="1">
                <a:latin typeface="Calibri" panose="020F0502020204030204" pitchFamily="34" charset="0"/>
              </a:rPr>
              <a:t>tw</a:t>
            </a:r>
            <a:r>
              <a:rPr lang="en-US" sz="1400" dirty="0">
                <a:latin typeface="Calibri" panose="020F0502020204030204" pitchFamily="34" charset="0"/>
              </a:rPr>
              <a:t>. </a:t>
            </a:r>
            <a:endParaRPr lang="en-US" sz="1400" dirty="0"/>
          </a:p>
          <a:p>
            <a:pPr fontAlgn="base"/>
            <a:r>
              <a:rPr lang="en-US" sz="1400" dirty="0">
                <a:latin typeface="Calibri" panose="020F0502020204030204" pitchFamily="34" charset="0"/>
              </a:rPr>
              <a:t>13. 8 or 9 or 10 or 11 or 12 </a:t>
            </a:r>
            <a:endParaRPr lang="en-US" sz="1400" dirty="0"/>
          </a:p>
          <a:p>
            <a:pPr fontAlgn="base"/>
            <a:r>
              <a:rPr lang="en-US" sz="1400" dirty="0" smtClean="0">
                <a:latin typeface="Calibri" panose="020F0502020204030204" pitchFamily="34" charset="0"/>
              </a:rPr>
              <a:t>14</a:t>
            </a:r>
            <a:r>
              <a:rPr lang="en-US" sz="1400" dirty="0">
                <a:latin typeface="Calibri" panose="020F0502020204030204" pitchFamily="34" charset="0"/>
              </a:rPr>
              <a:t>. </a:t>
            </a:r>
            <a:r>
              <a:rPr lang="en-US" sz="1400" dirty="0" err="1">
                <a:latin typeface="Calibri" panose="020F0502020204030204" pitchFamily="34" charset="0"/>
              </a:rPr>
              <a:t>exp</a:t>
            </a:r>
            <a:r>
              <a:rPr lang="en-US" sz="1400" dirty="0">
                <a:latin typeface="Calibri" panose="020F0502020204030204" pitchFamily="34" charset="0"/>
              </a:rPr>
              <a:t> Pain/ </a:t>
            </a:r>
            <a:endParaRPr lang="en-US" sz="1400" dirty="0"/>
          </a:p>
          <a:p>
            <a:pPr fontAlgn="base"/>
            <a:endParaRPr lang="en-US" sz="1400" dirty="0" smtClean="0">
              <a:latin typeface="Calibri" panose="020F0502020204030204" pitchFamily="34" charset="0"/>
            </a:endParaRPr>
          </a:p>
          <a:p>
            <a:pPr fontAlgn="base"/>
            <a:endParaRPr lang="en-US" sz="1400" dirty="0">
              <a:latin typeface="Calibri" panose="020F0502020204030204" pitchFamily="34" charset="0"/>
            </a:endParaRPr>
          </a:p>
          <a:p>
            <a:pPr fontAlgn="base"/>
            <a:endParaRPr lang="en-US" sz="1400" dirty="0" smtClean="0">
              <a:latin typeface="Calibri" panose="020F0502020204030204" pitchFamily="34" charset="0"/>
            </a:endParaRPr>
          </a:p>
          <a:p>
            <a:pPr fontAlgn="base"/>
            <a:endParaRPr lang="en-US" sz="1400" dirty="0">
              <a:latin typeface="Calibri" panose="020F0502020204030204" pitchFamily="34" charset="0"/>
            </a:endParaRPr>
          </a:p>
          <a:p>
            <a:pPr fontAlgn="base"/>
            <a:endParaRPr lang="en-US" sz="1400" dirty="0" smtClean="0">
              <a:latin typeface="Calibri" panose="020F0502020204030204" pitchFamily="34" charset="0"/>
            </a:endParaRPr>
          </a:p>
          <a:p>
            <a:pPr fontAlgn="base"/>
            <a:endParaRPr lang="en-US" sz="1400" dirty="0">
              <a:latin typeface="Calibri" panose="020F0502020204030204" pitchFamily="34" charset="0"/>
            </a:endParaRPr>
          </a:p>
          <a:p>
            <a:pPr fontAlgn="base"/>
            <a:endParaRPr lang="en-US" sz="1400" dirty="0" smtClean="0">
              <a:latin typeface="Calibri" panose="020F0502020204030204" pitchFamily="34" charset="0"/>
            </a:endParaRPr>
          </a:p>
          <a:p>
            <a:pPr fontAlgn="base"/>
            <a:endParaRPr lang="en-US" sz="1400" dirty="0">
              <a:latin typeface="Calibri" panose="020F0502020204030204" pitchFamily="34" charset="0"/>
            </a:endParaRPr>
          </a:p>
          <a:p>
            <a:pPr fontAlgn="base"/>
            <a:endParaRPr lang="en-US" sz="1400" dirty="0" smtClean="0">
              <a:latin typeface="Calibri" panose="020F0502020204030204" pitchFamily="34" charset="0"/>
            </a:endParaRPr>
          </a:p>
          <a:p>
            <a:pPr fontAlgn="base"/>
            <a:endParaRPr lang="en-US" sz="1400" dirty="0">
              <a:latin typeface="Calibri" panose="020F0502020204030204" pitchFamily="34" charset="0"/>
            </a:endParaRPr>
          </a:p>
          <a:p>
            <a:pPr fontAlgn="base"/>
            <a:endParaRPr lang="en-US" sz="1400" dirty="0" smtClean="0">
              <a:latin typeface="Calibri" panose="020F0502020204030204" pitchFamily="34" charset="0"/>
            </a:endParaRPr>
          </a:p>
          <a:p>
            <a:pPr fontAlgn="base"/>
            <a:endParaRPr lang="en-US" sz="1400" dirty="0">
              <a:latin typeface="Calibri" panose="020F0502020204030204" pitchFamily="34" charset="0"/>
            </a:endParaRPr>
          </a:p>
          <a:p>
            <a:pPr fontAlgn="base"/>
            <a:endParaRPr lang="en-US" sz="1400" dirty="0" smtClean="0">
              <a:latin typeface="Calibri" panose="020F0502020204030204" pitchFamily="34" charset="0"/>
            </a:endParaRPr>
          </a:p>
          <a:p>
            <a:pPr fontAlgn="base"/>
            <a:r>
              <a:rPr lang="en-US" sz="1400" dirty="0" smtClean="0">
                <a:latin typeface="Calibri" panose="020F0502020204030204" pitchFamily="34" charset="0"/>
              </a:rPr>
              <a:t>15</a:t>
            </a:r>
            <a:r>
              <a:rPr lang="en-US" sz="1400" dirty="0">
                <a:latin typeface="Calibri" panose="020F0502020204030204" pitchFamily="34" charset="0"/>
              </a:rPr>
              <a:t>. Pain Management/ </a:t>
            </a:r>
            <a:endParaRPr lang="en-US" sz="1400" dirty="0"/>
          </a:p>
          <a:p>
            <a:pPr fontAlgn="base"/>
            <a:r>
              <a:rPr lang="en-US" sz="1400" dirty="0">
                <a:latin typeface="Calibri" panose="020F0502020204030204" pitchFamily="34" charset="0"/>
              </a:rPr>
              <a:t>16. Pain Measurement/ </a:t>
            </a:r>
            <a:endParaRPr lang="en-US" sz="1400" dirty="0"/>
          </a:p>
          <a:p>
            <a:pPr fontAlgn="base"/>
            <a:r>
              <a:rPr lang="en-US" sz="1400" dirty="0">
                <a:latin typeface="Calibri" panose="020F0502020204030204" pitchFamily="34" charset="0"/>
              </a:rPr>
              <a:t>17. </a:t>
            </a:r>
            <a:r>
              <a:rPr lang="en-US" sz="1400" dirty="0" err="1">
                <a:latin typeface="Calibri" panose="020F0502020204030204" pitchFamily="34" charset="0"/>
              </a:rPr>
              <a:t>exp</a:t>
            </a:r>
            <a:r>
              <a:rPr lang="en-US" sz="1400" dirty="0">
                <a:latin typeface="Calibri" panose="020F0502020204030204" pitchFamily="34" charset="0"/>
              </a:rPr>
              <a:t> Analgesia/ </a:t>
            </a:r>
            <a:endParaRPr lang="en-US" sz="1400" dirty="0"/>
          </a:p>
          <a:p>
            <a:pPr fontAlgn="base"/>
            <a:r>
              <a:rPr lang="en-US" sz="1400" dirty="0">
                <a:latin typeface="Calibri" panose="020F0502020204030204" pitchFamily="34" charset="0"/>
              </a:rPr>
              <a:t>18. </a:t>
            </a:r>
            <a:r>
              <a:rPr lang="en-US" sz="1400" dirty="0" err="1">
                <a:latin typeface="Calibri" panose="020F0502020204030204" pitchFamily="34" charset="0"/>
              </a:rPr>
              <a:t>exp</a:t>
            </a:r>
            <a:r>
              <a:rPr lang="en-US" sz="1400" dirty="0">
                <a:latin typeface="Calibri" panose="020F0502020204030204" pitchFamily="34" charset="0"/>
              </a:rPr>
              <a:t> Analgesics/ </a:t>
            </a:r>
            <a:endParaRPr lang="en-US" sz="1400" dirty="0"/>
          </a:p>
          <a:p>
            <a:pPr fontAlgn="base"/>
            <a:r>
              <a:rPr lang="en-US" sz="1400" dirty="0">
                <a:latin typeface="Calibri" panose="020F0502020204030204" pitchFamily="34" charset="0"/>
              </a:rPr>
              <a:t>19. Anesthetics, Local/ </a:t>
            </a:r>
            <a:endParaRPr lang="en-US" sz="1400" dirty="0"/>
          </a:p>
          <a:p>
            <a:pPr fontAlgn="base"/>
            <a:r>
              <a:rPr lang="en-US" sz="1400" dirty="0">
                <a:latin typeface="Calibri" panose="020F0502020204030204" pitchFamily="34" charset="0"/>
              </a:rPr>
              <a:t>20. pain*.</a:t>
            </a:r>
            <a:r>
              <a:rPr lang="en-US" sz="1400" dirty="0" err="1">
                <a:latin typeface="Calibri" panose="020F0502020204030204" pitchFamily="34" charset="0"/>
              </a:rPr>
              <a:t>tw</a:t>
            </a:r>
            <a:r>
              <a:rPr lang="en-US" sz="1400" dirty="0">
                <a:latin typeface="Calibri" panose="020F0502020204030204" pitchFamily="34" charset="0"/>
              </a:rPr>
              <a:t>. </a:t>
            </a:r>
            <a:endParaRPr lang="en-US" sz="1400" dirty="0"/>
          </a:p>
          <a:p>
            <a:pPr fontAlgn="base"/>
            <a:r>
              <a:rPr lang="en-US" sz="1400" dirty="0">
                <a:latin typeface="Calibri" panose="020F0502020204030204" pitchFamily="34" charset="0"/>
              </a:rPr>
              <a:t>21. analgesia.tw. </a:t>
            </a:r>
            <a:endParaRPr lang="en-US" sz="1400" dirty="0"/>
          </a:p>
          <a:p>
            <a:pPr fontAlgn="base"/>
            <a:r>
              <a:rPr lang="en-US" sz="1400" dirty="0">
                <a:latin typeface="Calibri" panose="020F0502020204030204" pitchFamily="34" charset="0"/>
              </a:rPr>
              <a:t>22. analgesic?.tw. </a:t>
            </a:r>
            <a:endParaRPr lang="en-US" sz="1400" dirty="0"/>
          </a:p>
          <a:p>
            <a:pPr fontAlgn="base"/>
            <a:r>
              <a:rPr lang="en-US" sz="1400" dirty="0">
                <a:latin typeface="Calibri" panose="020F0502020204030204" pitchFamily="34" charset="0"/>
              </a:rPr>
              <a:t>23. (local* adj2 anesthetic?).</a:t>
            </a:r>
            <a:r>
              <a:rPr lang="en-US" sz="1400" dirty="0" err="1">
                <a:latin typeface="Calibri" panose="020F0502020204030204" pitchFamily="34" charset="0"/>
              </a:rPr>
              <a:t>tw</a:t>
            </a:r>
            <a:r>
              <a:rPr lang="en-US" sz="1400" dirty="0">
                <a:latin typeface="Calibri" panose="020F0502020204030204" pitchFamily="34" charset="0"/>
              </a:rPr>
              <a:t>. </a:t>
            </a:r>
            <a:endParaRPr lang="en-US" sz="1400" dirty="0"/>
          </a:p>
          <a:p>
            <a:pPr fontAlgn="base"/>
            <a:r>
              <a:rPr lang="en-US" sz="1400" dirty="0">
                <a:latin typeface="Calibri" panose="020F0502020204030204" pitchFamily="34" charset="0"/>
              </a:rPr>
              <a:t>24. comfort*.</a:t>
            </a:r>
            <a:r>
              <a:rPr lang="en-US" sz="1400" dirty="0" err="1">
                <a:latin typeface="Calibri" panose="020F0502020204030204" pitchFamily="34" charset="0"/>
              </a:rPr>
              <a:t>tw</a:t>
            </a:r>
            <a:r>
              <a:rPr lang="en-US" sz="1400" dirty="0">
                <a:latin typeface="Calibri" panose="020F0502020204030204" pitchFamily="34" charset="0"/>
              </a:rPr>
              <a:t>. </a:t>
            </a:r>
            <a:endParaRPr lang="en-US" sz="1400" dirty="0"/>
          </a:p>
          <a:p>
            <a:pPr fontAlgn="base"/>
            <a:r>
              <a:rPr lang="en-US" sz="1400" dirty="0">
                <a:latin typeface="Calibri" panose="020F0502020204030204" pitchFamily="34" charset="0"/>
              </a:rPr>
              <a:t>25. discomfort*.</a:t>
            </a:r>
            <a:r>
              <a:rPr lang="en-US" sz="1400" dirty="0" err="1">
                <a:latin typeface="Calibri" panose="020F0502020204030204" pitchFamily="34" charset="0"/>
              </a:rPr>
              <a:t>tw</a:t>
            </a:r>
            <a:r>
              <a:rPr lang="en-US" sz="1400" dirty="0">
                <a:latin typeface="Calibri" panose="020F0502020204030204" pitchFamily="34" charset="0"/>
              </a:rPr>
              <a:t>. </a:t>
            </a:r>
            <a:endParaRPr lang="en-US" sz="1400" dirty="0"/>
          </a:p>
          <a:p>
            <a:pPr fontAlgn="base"/>
            <a:r>
              <a:rPr lang="en-US" sz="1400" dirty="0">
                <a:latin typeface="Calibri" panose="020F0502020204030204" pitchFamily="34" charset="0"/>
              </a:rPr>
              <a:t>26. stress*.</a:t>
            </a:r>
            <a:r>
              <a:rPr lang="en-US" sz="1400" dirty="0" err="1">
                <a:latin typeface="Calibri" panose="020F0502020204030204" pitchFamily="34" charset="0"/>
              </a:rPr>
              <a:t>tw</a:t>
            </a:r>
            <a:r>
              <a:rPr lang="en-US" sz="1400" dirty="0">
                <a:latin typeface="Calibri" panose="020F0502020204030204" pitchFamily="34" charset="0"/>
              </a:rPr>
              <a:t>. </a:t>
            </a:r>
            <a:endParaRPr lang="en-US" sz="1400" dirty="0"/>
          </a:p>
          <a:p>
            <a:pPr fontAlgn="base"/>
            <a:r>
              <a:rPr lang="en-US" sz="1400" dirty="0">
                <a:latin typeface="Calibri" panose="020F0502020204030204" pitchFamily="34" charset="0"/>
              </a:rPr>
              <a:t>27. sooth*.</a:t>
            </a:r>
            <a:r>
              <a:rPr lang="en-US" sz="1400" dirty="0" err="1">
                <a:latin typeface="Calibri" panose="020F0502020204030204" pitchFamily="34" charset="0"/>
              </a:rPr>
              <a:t>tw</a:t>
            </a:r>
            <a:r>
              <a:rPr lang="en-US" sz="1400" dirty="0">
                <a:latin typeface="Calibri" panose="020F0502020204030204" pitchFamily="34" charset="0"/>
              </a:rPr>
              <a:t>. </a:t>
            </a:r>
            <a:endParaRPr lang="en-US" sz="1400" dirty="0"/>
          </a:p>
          <a:p>
            <a:pPr fontAlgn="base"/>
            <a:r>
              <a:rPr lang="en-US" sz="1400" dirty="0">
                <a:latin typeface="Calibri" panose="020F0502020204030204" pitchFamily="34" charset="0"/>
              </a:rPr>
              <a:t>28. (pacify* or </a:t>
            </a:r>
            <a:r>
              <a:rPr lang="en-US" sz="1400" dirty="0" err="1">
                <a:latin typeface="Calibri" panose="020F0502020204030204" pitchFamily="34" charset="0"/>
              </a:rPr>
              <a:t>pacifie</a:t>
            </a:r>
            <a:r>
              <a:rPr lang="en-US" sz="1400" dirty="0">
                <a:latin typeface="Calibri" panose="020F0502020204030204" pitchFamily="34" charset="0"/>
              </a:rPr>
              <a:t>*).</a:t>
            </a:r>
            <a:r>
              <a:rPr lang="en-US" sz="1400" dirty="0" err="1">
                <a:latin typeface="Calibri" panose="020F0502020204030204" pitchFamily="34" charset="0"/>
              </a:rPr>
              <a:t>tw</a:t>
            </a:r>
            <a:r>
              <a:rPr lang="en-US" sz="1400" dirty="0">
                <a:latin typeface="Calibri" panose="020F0502020204030204" pitchFamily="34" charset="0"/>
              </a:rPr>
              <a:t>. </a:t>
            </a:r>
            <a:endParaRPr lang="en-US" sz="1400" dirty="0"/>
          </a:p>
          <a:p>
            <a:pPr fontAlgn="base"/>
            <a:r>
              <a:rPr lang="en-US" sz="1400" dirty="0">
                <a:latin typeface="Calibri" panose="020F0502020204030204" pitchFamily="34" charset="0"/>
              </a:rPr>
              <a:t>29. 14 or 15 or 16 or 17 or 18 or 19 or 20 or 21 or 22 or 23 or 24 or 25 or 26 or 27 or 28 </a:t>
            </a:r>
            <a:endParaRPr lang="en-US" sz="1400" dirty="0"/>
          </a:p>
          <a:p>
            <a:pPr fontAlgn="base"/>
            <a:r>
              <a:rPr lang="en-US" sz="1400" dirty="0">
                <a:latin typeface="Calibri" panose="020F0502020204030204" pitchFamily="34" charset="0"/>
              </a:rPr>
              <a:t>30. 7 and 13 and 29 </a:t>
            </a:r>
            <a:endParaRPr lang="en-US" sz="1400" b="0" i="0" dirty="0"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6123" y="1252284"/>
            <a:ext cx="87183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>
                <a:solidFill>
                  <a:srgbClr val="1D4D9C"/>
                </a:solidFill>
                <a:latin typeface="Cambria" panose="02040503050406030204" pitchFamily="18" charset="0"/>
              </a:rPr>
              <a:t>MEDLINE Search Strategy </a:t>
            </a:r>
            <a:endParaRPr lang="en-US" sz="1200" dirty="0">
              <a:solidFill>
                <a:srgbClr val="1D4D9C"/>
              </a:solidFill>
            </a:endParaRPr>
          </a:p>
          <a:p>
            <a:pPr fontAlgn="base"/>
            <a:r>
              <a:rPr lang="en-US" i="1" dirty="0">
                <a:latin typeface="Calibri" panose="020F0502020204030204" pitchFamily="34" charset="0"/>
              </a:rPr>
              <a:t>Ovid MEDLINE(R) </a:t>
            </a:r>
            <a:r>
              <a:rPr lang="en-US" i="1" dirty="0" err="1">
                <a:latin typeface="Calibri" panose="020F0502020204030204" pitchFamily="34" charset="0"/>
              </a:rPr>
              <a:t>Epub</a:t>
            </a:r>
            <a:r>
              <a:rPr lang="en-US" i="1" dirty="0">
                <a:latin typeface="Calibri" panose="020F0502020204030204" pitchFamily="34" charset="0"/>
              </a:rPr>
              <a:t> Ahead of Print, In-Process &amp; Other Non-Indexed Citations, Ovid MEDLINE(R) Daily and Ovid MEDLINE(R)</a:t>
            </a:r>
            <a:r>
              <a:rPr lang="en-US" dirty="0">
                <a:latin typeface="Calibri" panose="020F0502020204030204" pitchFamily="34" charset="0"/>
              </a:rPr>
              <a:t> 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736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665C95"/>
                </a:solidFill>
              </a:rPr>
              <a:t>NMA Exclusion reasons</a:t>
            </a:r>
            <a:endParaRPr lang="en-US" dirty="0">
              <a:solidFill>
                <a:srgbClr val="665C95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620982"/>
              </p:ext>
            </p:extLst>
          </p:nvPr>
        </p:nvGraphicFramePr>
        <p:xfrm>
          <a:off x="157654" y="1665014"/>
          <a:ext cx="8686800" cy="189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539"/>
                <a:gridCol w="1308538"/>
                <a:gridCol w="2595003"/>
                <a:gridCol w="1737360"/>
                <a:gridCol w="17373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Author/Year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Sample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Treatment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Excluded from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Reason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Olson 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TA</a:t>
                      </a:r>
                      <a:r>
                        <a:rPr lang="en-US" baseline="0" dirty="0" smtClean="0"/>
                        <a:t> + sweet </a:t>
                      </a:r>
                      <a:r>
                        <a:rPr lang="en-US" baseline="0" dirty="0" err="1" smtClean="0"/>
                        <a:t>vs</a:t>
                      </a:r>
                      <a:r>
                        <a:rPr lang="en-US" baseline="0" dirty="0" smtClean="0"/>
                        <a:t> 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PIPP reactivity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Does not use speculum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 smtClean="0"/>
                        <a:t>Ucar</a:t>
                      </a:r>
                      <a:r>
                        <a:rPr lang="en-US" dirty="0" smtClean="0"/>
                        <a:t> 2014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TA</a:t>
                      </a:r>
                      <a:r>
                        <a:rPr lang="en-US" baseline="0" dirty="0" smtClean="0"/>
                        <a:t> + NNS </a:t>
                      </a:r>
                      <a:r>
                        <a:rPr lang="en-US" baseline="0" dirty="0" err="1" smtClean="0"/>
                        <a:t>vs</a:t>
                      </a:r>
                      <a:r>
                        <a:rPr lang="en-US" baseline="0" dirty="0" smtClean="0"/>
                        <a:t> TA + sweet </a:t>
                      </a:r>
                      <a:r>
                        <a:rPr lang="en-US" baseline="0" dirty="0" err="1" smtClean="0"/>
                        <a:t>vs</a:t>
                      </a:r>
                      <a:r>
                        <a:rPr lang="en-US" baseline="0" dirty="0" smtClean="0"/>
                        <a:t> TA + sweet + </a:t>
                      </a:r>
                      <a:r>
                        <a:rPr lang="en-US" baseline="0" dirty="0" err="1" smtClean="0"/>
                        <a:t>mult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PIPP reactivity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No variance info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8576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65C95"/>
                </a:solidFill>
              </a:rPr>
              <a:t>RESEARCH GAP</a:t>
            </a:r>
            <a:endParaRPr lang="en-US" dirty="0">
              <a:solidFill>
                <a:srgbClr val="665C9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140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36356" cy="274640"/>
          </a:xfrm>
          <a:prstGeom prst="rect">
            <a:avLst/>
          </a:prstGeom>
          <a:solidFill>
            <a:schemeClr val="accent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BACKGROUND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3938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758966"/>
            <a:ext cx="9144000" cy="914400"/>
          </a:xfrm>
          <a:prstGeom prst="rect">
            <a:avLst/>
          </a:prstGeom>
          <a:solidFill>
            <a:srgbClr val="313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 smtClean="0">
                <a:solidFill>
                  <a:srgbClr val="E6E0EC"/>
                </a:solidFill>
                <a:latin typeface="Raleway"/>
              </a:rPr>
              <a:t>Network Meta-analysis primer</a:t>
            </a:r>
            <a:endParaRPr lang="en-CA" sz="2400" dirty="0">
              <a:solidFill>
                <a:srgbClr val="E6E0EC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03303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WHY CONDUCT A META-ANALYSIS?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9763"/>
            <a:ext cx="9144000" cy="23542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1881"/>
            <a:ext cx="9144000" cy="2354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27746"/>
            <a:ext cx="9144000" cy="3002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27747"/>
            <a:ext cx="9144000" cy="30025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0" y="5595845"/>
            <a:ext cx="4530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solidFill>
                  <a:srgbClr val="595959"/>
                </a:solidFill>
                <a:latin typeface="Raleway"/>
              </a:rPr>
              <a:t>Borenstein</a:t>
            </a:r>
            <a:r>
              <a:rPr lang="en-CA" dirty="0">
                <a:solidFill>
                  <a:srgbClr val="595959"/>
                </a:solidFill>
                <a:latin typeface="Raleway"/>
              </a:rPr>
              <a:t>, Hedges, Higgins, &amp; Rothstein, 2009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36356" cy="27464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NMA PRIMER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580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665C95"/>
                </a:solidFill>
              </a:rPr>
              <a:t>WHAT IF HAD A DIFFERENT QUESTION?</a:t>
            </a:r>
          </a:p>
        </p:txBody>
      </p:sp>
      <p:sp>
        <p:nvSpPr>
          <p:cNvPr id="6" name="Drops">
            <a:extLst>
              <a:ext uri="{FF2B5EF4-FFF2-40B4-BE49-F238E27FC236}">
                <a16:creationId xmlns:a16="http://schemas.microsoft.com/office/drawing/2014/main" xmlns="" id="{F4BBD768-92DA-4866-9A05-9D09023FCB3D}"/>
              </a:ext>
            </a:extLst>
          </p:cNvPr>
          <p:cNvSpPr/>
          <p:nvPr/>
        </p:nvSpPr>
        <p:spPr>
          <a:xfrm>
            <a:off x="2600795" y="2773710"/>
            <a:ext cx="889000" cy="901700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weet">
            <a:extLst>
              <a:ext uri="{FF2B5EF4-FFF2-40B4-BE49-F238E27FC236}">
                <a16:creationId xmlns:a16="http://schemas.microsoft.com/office/drawing/2014/main" xmlns="" id="{59C715BC-96C8-4440-AD83-C12955746FC5}"/>
              </a:ext>
            </a:extLst>
          </p:cNvPr>
          <p:cNvSpPr/>
          <p:nvPr/>
        </p:nvSpPr>
        <p:spPr>
          <a:xfrm>
            <a:off x="5070523" y="4135688"/>
            <a:ext cx="1257236" cy="1282636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Paracetamol">
            <a:extLst>
              <a:ext uri="{FF2B5EF4-FFF2-40B4-BE49-F238E27FC236}">
                <a16:creationId xmlns:a16="http://schemas.microsoft.com/office/drawing/2014/main" xmlns="" id="{7EFEF778-18CD-47EB-B707-9768991EFFD0}"/>
              </a:ext>
            </a:extLst>
          </p:cNvPr>
          <p:cNvSpPr/>
          <p:nvPr/>
        </p:nvSpPr>
        <p:spPr>
          <a:xfrm>
            <a:off x="5254640" y="1459131"/>
            <a:ext cx="889000" cy="904875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22B5678A-8486-46A0-9CEA-720940073CD9}"/>
              </a:ext>
            </a:extLst>
          </p:cNvPr>
          <p:cNvCxnSpPr>
            <a:cxnSpLocks/>
            <a:stCxn id="6" idx="5"/>
            <a:endCxn id="7" idx="2"/>
          </p:cNvCxnSpPr>
          <p:nvPr/>
        </p:nvCxnSpPr>
        <p:spPr>
          <a:xfrm>
            <a:off x="3359604" y="3543359"/>
            <a:ext cx="1710919" cy="1233647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D89A1BAB-4906-4E00-B6DA-573032032672}"/>
              </a:ext>
            </a:extLst>
          </p:cNvPr>
          <p:cNvCxnSpPr>
            <a:stCxn id="7" idx="0"/>
            <a:endCxn id="8" idx="4"/>
          </p:cNvCxnSpPr>
          <p:nvPr/>
        </p:nvCxnSpPr>
        <p:spPr>
          <a:xfrm flipH="1" flipV="1">
            <a:off x="5699140" y="2364006"/>
            <a:ext cx="1" cy="1771682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29383" y="3443041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Breastfeeding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59663" y="1526554"/>
            <a:ext cx="125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Skin to Skin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35135" y="5076518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Sugar water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36356" cy="27464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NMA PRIMER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8469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DIRECT AND INDIRECT EVIDENCE</a:t>
            </a:r>
          </a:p>
        </p:txBody>
      </p:sp>
      <p:sp>
        <p:nvSpPr>
          <p:cNvPr id="6" name="Drops">
            <a:extLst>
              <a:ext uri="{FF2B5EF4-FFF2-40B4-BE49-F238E27FC236}">
                <a16:creationId xmlns:a16="http://schemas.microsoft.com/office/drawing/2014/main" xmlns="" id="{F4BBD768-92DA-4866-9A05-9D09023FCB3D}"/>
              </a:ext>
            </a:extLst>
          </p:cNvPr>
          <p:cNvSpPr/>
          <p:nvPr/>
        </p:nvSpPr>
        <p:spPr>
          <a:xfrm>
            <a:off x="2600795" y="2773710"/>
            <a:ext cx="889000" cy="901700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weet">
            <a:extLst>
              <a:ext uri="{FF2B5EF4-FFF2-40B4-BE49-F238E27FC236}">
                <a16:creationId xmlns:a16="http://schemas.microsoft.com/office/drawing/2014/main" xmlns="" id="{59C715BC-96C8-4440-AD83-C12955746FC5}"/>
              </a:ext>
            </a:extLst>
          </p:cNvPr>
          <p:cNvSpPr/>
          <p:nvPr/>
        </p:nvSpPr>
        <p:spPr>
          <a:xfrm>
            <a:off x="5070523" y="4135688"/>
            <a:ext cx="1257236" cy="1282636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Paracetamol">
            <a:extLst>
              <a:ext uri="{FF2B5EF4-FFF2-40B4-BE49-F238E27FC236}">
                <a16:creationId xmlns:a16="http://schemas.microsoft.com/office/drawing/2014/main" xmlns="" id="{7EFEF778-18CD-47EB-B707-9768991EFFD0}"/>
              </a:ext>
            </a:extLst>
          </p:cNvPr>
          <p:cNvSpPr/>
          <p:nvPr/>
        </p:nvSpPr>
        <p:spPr>
          <a:xfrm>
            <a:off x="5254640" y="1459131"/>
            <a:ext cx="889000" cy="904875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22B5678A-8486-46A0-9CEA-720940073CD9}"/>
              </a:ext>
            </a:extLst>
          </p:cNvPr>
          <p:cNvCxnSpPr>
            <a:cxnSpLocks/>
            <a:stCxn id="6" idx="5"/>
            <a:endCxn id="7" idx="2"/>
          </p:cNvCxnSpPr>
          <p:nvPr/>
        </p:nvCxnSpPr>
        <p:spPr>
          <a:xfrm>
            <a:off x="3359604" y="3543359"/>
            <a:ext cx="1710919" cy="1233647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D89A1BAB-4906-4E00-B6DA-573032032672}"/>
              </a:ext>
            </a:extLst>
          </p:cNvPr>
          <p:cNvCxnSpPr>
            <a:stCxn id="7" idx="0"/>
            <a:endCxn id="8" idx="4"/>
          </p:cNvCxnSpPr>
          <p:nvPr/>
        </p:nvCxnSpPr>
        <p:spPr>
          <a:xfrm flipH="1" flipV="1">
            <a:off x="5699140" y="2364006"/>
            <a:ext cx="1" cy="1771682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29383" y="3443041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Breastfeeding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59663" y="1526554"/>
            <a:ext cx="125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Skin to Skin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35135" y="5076518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Sugar water</a:t>
            </a:r>
          </a:p>
        </p:txBody>
      </p:sp>
      <p:cxnSp>
        <p:nvCxnSpPr>
          <p:cNvPr id="16" name="Straight Arrow Connector 15">
            <a:extLst/>
          </p:cNvPr>
          <p:cNvCxnSpPr>
            <a:cxnSpLocks/>
          </p:cNvCxnSpPr>
          <p:nvPr/>
        </p:nvCxnSpPr>
        <p:spPr>
          <a:xfrm flipV="1">
            <a:off x="3359604" y="1911569"/>
            <a:ext cx="1895036" cy="994192"/>
          </a:xfrm>
          <a:prstGeom prst="straightConnector1">
            <a:avLst/>
          </a:prstGeom>
          <a:ln w="12700">
            <a:solidFill>
              <a:srgbClr val="31364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0"/>
            <a:ext cx="9136356" cy="27464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NMA PRIMER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889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m-linc-CPPR Test January 17_201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mom-linc-CPPR Test January 17_2016</Template>
  <TotalTime>27991</TotalTime>
  <Words>1442</Words>
  <Application>Microsoft Office PowerPoint</Application>
  <PresentationFormat>On-screen Show (4:3)</PresentationFormat>
  <Paragraphs>347</Paragraphs>
  <Slides>43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Calibri</vt:lpstr>
      <vt:lpstr>Cambria</vt:lpstr>
      <vt:lpstr>Garamond</vt:lpstr>
      <vt:lpstr>Helvetica Light</vt:lpstr>
      <vt:lpstr>Raleway</vt:lpstr>
      <vt:lpstr>Raleway Medium</vt:lpstr>
      <vt:lpstr>Segoe UI Symbol</vt:lpstr>
      <vt:lpstr>Times New Roman</vt:lpstr>
      <vt:lpstr>Wingdings</vt:lpstr>
      <vt:lpstr>mom-linc-CPPR Test January 17_2016</vt:lpstr>
      <vt:lpstr>A network meta-analysis of interventions for retinopathy of prematurity</vt:lpstr>
      <vt:lpstr>RETINOPATHY OF PREMATURITY</vt:lpstr>
      <vt:lpstr>PREVENTION OF ROP</vt:lpstr>
      <vt:lpstr>EXISTING REVIEWS</vt:lpstr>
      <vt:lpstr>RESEARCH GAP</vt:lpstr>
      <vt:lpstr>PowerPoint Presentation</vt:lpstr>
      <vt:lpstr>WHY CONDUCT A META-ANALYSIS?</vt:lpstr>
      <vt:lpstr>WHAT IF HAD A DIFFERENT QUESTION?</vt:lpstr>
      <vt:lpstr>DIRECT AND INDIRECT EVIDENCE</vt:lpstr>
      <vt:lpstr>DIRECT AND INDIRECT EVIDENCE</vt:lpstr>
      <vt:lpstr>DIRECT AND INDIRECT EVIDENCE</vt:lpstr>
      <vt:lpstr>DIRECT AND INDIRECT EVIDENCE</vt:lpstr>
      <vt:lpstr>WHAT CAN NMA ADD?</vt:lpstr>
      <vt:lpstr>ASSUMPTIONS</vt:lpstr>
      <vt:lpstr>Basic steps in an NMA</vt:lpstr>
      <vt:lpstr>BRIEF PRIMER ON BAYESIAN METHODS</vt:lpstr>
      <vt:lpstr>PowerPoint Presentation</vt:lpstr>
      <vt:lpstr>PowerPoint Presentation</vt:lpstr>
      <vt:lpstr>Search Strategy and Critical Appraisal</vt:lpstr>
      <vt:lpstr>STATISTICAL ANALYSIS</vt:lpstr>
      <vt:lpstr>STATISTICAL ANALYSIS</vt:lpstr>
      <vt:lpstr>STATISTICAL ANALYSIS</vt:lpstr>
      <vt:lpstr>PowerPoint Presentation</vt:lpstr>
      <vt:lpstr>Risk of Bias</vt:lpstr>
      <vt:lpstr>PowerPoint Presentation</vt:lpstr>
      <vt:lpstr>PowerPoint Presentation</vt:lpstr>
      <vt:lpstr>Participant characteristics</vt:lpstr>
      <vt:lpstr>Study Characteristics</vt:lpstr>
      <vt:lpstr>PowerPoint Presentation</vt:lpstr>
      <vt:lpstr>PIPP Reactivity vs Topical Anesthetic</vt:lpstr>
      <vt:lpstr>PowerPoint Presentation</vt:lpstr>
      <vt:lpstr>PowerPoint Presentation</vt:lpstr>
      <vt:lpstr>PowerPoint Presentation</vt:lpstr>
      <vt:lpstr>PIPP Recovery vs Topical Anesthetic</vt:lpstr>
      <vt:lpstr>PowerPoint Presentation</vt:lpstr>
      <vt:lpstr>PIPP Recovery</vt:lpstr>
      <vt:lpstr>All treatments – Best model</vt:lpstr>
      <vt:lpstr>LIMITATIONS</vt:lpstr>
      <vt:lpstr>CONCLUSIONS</vt:lpstr>
      <vt:lpstr>REFERENCES</vt:lpstr>
      <vt:lpstr>Acknowledgements</vt:lpstr>
      <vt:lpstr>Appendices</vt:lpstr>
      <vt:lpstr>NMA Exclusion reasons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kaitlyn sheffield</dc:creator>
  <cp:lastModifiedBy>Disher, Tim</cp:lastModifiedBy>
  <cp:revision>349</cp:revision>
  <dcterms:created xsi:type="dcterms:W3CDTF">2015-09-09T19:42:01Z</dcterms:created>
  <dcterms:modified xsi:type="dcterms:W3CDTF">2017-12-08T19:49:07Z</dcterms:modified>
</cp:coreProperties>
</file>